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2.xml" ContentType="application/vnd.openxmlformats-officedocument.presentationml.tag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7" r:id="rId4"/>
    <p:sldId id="296" r:id="rId5"/>
    <p:sldId id="307" r:id="rId6"/>
    <p:sldId id="301" r:id="rId7"/>
    <p:sldId id="305" r:id="rId8"/>
    <p:sldId id="285" r:id="rId9"/>
    <p:sldId id="304" r:id="rId10"/>
    <p:sldId id="30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1E582FD-135A-438B-A463-032256CEB7E7}">
          <p14:sldIdLst>
            <p14:sldId id="256"/>
            <p14:sldId id="295"/>
            <p14:sldId id="297"/>
            <p14:sldId id="296"/>
            <p14:sldId id="307"/>
            <p14:sldId id="301"/>
            <p14:sldId id="305"/>
            <p14:sldId id="285"/>
            <p14:sldId id="304"/>
            <p14:sldId id="30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13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Sheet1!$J$6</c:f>
              <c:strCache>
                <c:ptCount val="1"/>
                <c:pt idx="0">
                  <c:v>B_r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Sheet1!$I$7:$I$17</c:f>
              <c:numCache>
                <c:formatCode>General</c:formatCode>
                <c:ptCount val="11"/>
                <c:pt idx="0">
                  <c:v>0.01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</c:numCache>
            </c:numRef>
          </c:xVal>
          <c:yVal>
            <c:numRef>
              <c:f>Sheet1!$J$7:$J$17</c:f>
              <c:numCache>
                <c:formatCode>General</c:formatCode>
                <c:ptCount val="11"/>
                <c:pt idx="0">
                  <c:v>1.0101010101010102E-2</c:v>
                </c:pt>
                <c:pt idx="1">
                  <c:v>5.2631578947368425E-2</c:v>
                </c:pt>
                <c:pt idx="2">
                  <c:v>0.11111111111111112</c:v>
                </c:pt>
                <c:pt idx="3">
                  <c:v>0.17647058823529413</c:v>
                </c:pt>
                <c:pt idx="4">
                  <c:v>0.25</c:v>
                </c:pt>
                <c:pt idx="5">
                  <c:v>0.33333333333333331</c:v>
                </c:pt>
                <c:pt idx="6">
                  <c:v>0.4285714285714286</c:v>
                </c:pt>
                <c:pt idx="7">
                  <c:v>0.53846153846153844</c:v>
                </c:pt>
                <c:pt idx="8">
                  <c:v>0.66666666666666674</c:v>
                </c:pt>
                <c:pt idx="9">
                  <c:v>0.81818181818181812</c:v>
                </c:pt>
                <c:pt idx="1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60C-41D1-ACEC-E40FA19511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9845856"/>
        <c:axId val="789843232"/>
      </c:scatterChart>
      <c:valAx>
        <c:axId val="789845856"/>
        <c:scaling>
          <c:orientation val="minMax"/>
          <c:max val="0.5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9843232"/>
        <c:crosses val="autoZero"/>
        <c:crossBetween val="midCat"/>
      </c:valAx>
      <c:valAx>
        <c:axId val="7898432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98458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Sheet1!$K$6</c:f>
              <c:strCache>
                <c:ptCount val="1"/>
                <c:pt idx="0">
                  <c:v>log(1/B_r)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Sheet1!$J$7:$J$17</c:f>
              <c:numCache>
                <c:formatCode>General</c:formatCode>
                <c:ptCount val="11"/>
                <c:pt idx="0">
                  <c:v>1.0101010101010102E-2</c:v>
                </c:pt>
                <c:pt idx="1">
                  <c:v>5.2631578947368425E-2</c:v>
                </c:pt>
                <c:pt idx="2">
                  <c:v>0.11111111111111112</c:v>
                </c:pt>
                <c:pt idx="3">
                  <c:v>0.17647058823529413</c:v>
                </c:pt>
                <c:pt idx="4">
                  <c:v>0.25</c:v>
                </c:pt>
                <c:pt idx="5">
                  <c:v>0.33333333333333331</c:v>
                </c:pt>
                <c:pt idx="6">
                  <c:v>0.4285714285714286</c:v>
                </c:pt>
                <c:pt idx="7">
                  <c:v>0.53846153846153844</c:v>
                </c:pt>
                <c:pt idx="8">
                  <c:v>0.66666666666666674</c:v>
                </c:pt>
                <c:pt idx="9">
                  <c:v>0.81818181818181812</c:v>
                </c:pt>
                <c:pt idx="10">
                  <c:v>1</c:v>
                </c:pt>
              </c:numCache>
            </c:numRef>
          </c:xVal>
          <c:yVal>
            <c:numRef>
              <c:f>Sheet1!$K$7:$K$17</c:f>
              <c:numCache>
                <c:formatCode>General</c:formatCode>
                <c:ptCount val="11"/>
                <c:pt idx="0">
                  <c:v>1.9956351945975499</c:v>
                </c:pt>
                <c:pt idx="1">
                  <c:v>1.2787536009528289</c:v>
                </c:pt>
                <c:pt idx="2">
                  <c:v>0.95424250943932487</c:v>
                </c:pt>
                <c:pt idx="3">
                  <c:v>0.75332766665861139</c:v>
                </c:pt>
                <c:pt idx="4">
                  <c:v>0.6020599913279624</c:v>
                </c:pt>
                <c:pt idx="5">
                  <c:v>0.47712125471966244</c:v>
                </c:pt>
                <c:pt idx="6">
                  <c:v>0.36797678529459432</c:v>
                </c:pt>
                <c:pt idx="7">
                  <c:v>0.26884531229257996</c:v>
                </c:pt>
                <c:pt idx="8">
                  <c:v>0.17609125905568118</c:v>
                </c:pt>
                <c:pt idx="9">
                  <c:v>8.71501757189002E-2</c:v>
                </c:pt>
                <c:pt idx="1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3BB-4BD8-B746-CEE61D60B2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3192384"/>
        <c:axId val="715861208"/>
      </c:scatterChart>
      <c:valAx>
        <c:axId val="733192384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5861208"/>
        <c:crosses val="autoZero"/>
        <c:crossBetween val="midCat"/>
      </c:valAx>
      <c:valAx>
        <c:axId val="715861208"/>
        <c:scaling>
          <c:orientation val="minMax"/>
          <c:max val="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1923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Sheet1!$K$6</c:f>
              <c:strCache>
                <c:ptCount val="1"/>
                <c:pt idx="0">
                  <c:v>log(1/B_r)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Sheet1!$J$7:$J$17</c:f>
              <c:numCache>
                <c:formatCode>General</c:formatCode>
                <c:ptCount val="11"/>
                <c:pt idx="0">
                  <c:v>1.0101010101010102E-2</c:v>
                </c:pt>
                <c:pt idx="1">
                  <c:v>5.2631578947368425E-2</c:v>
                </c:pt>
                <c:pt idx="2">
                  <c:v>0.11111111111111112</c:v>
                </c:pt>
                <c:pt idx="3">
                  <c:v>0.17647058823529413</c:v>
                </c:pt>
                <c:pt idx="4">
                  <c:v>0.25</c:v>
                </c:pt>
                <c:pt idx="5">
                  <c:v>0.33333333333333331</c:v>
                </c:pt>
                <c:pt idx="6">
                  <c:v>0.4285714285714286</c:v>
                </c:pt>
                <c:pt idx="7">
                  <c:v>0.53846153846153844</c:v>
                </c:pt>
                <c:pt idx="8">
                  <c:v>0.66666666666666674</c:v>
                </c:pt>
                <c:pt idx="9">
                  <c:v>0.81818181818181812</c:v>
                </c:pt>
                <c:pt idx="10">
                  <c:v>1</c:v>
                </c:pt>
              </c:numCache>
            </c:numRef>
          </c:xVal>
          <c:yVal>
            <c:numRef>
              <c:f>Sheet1!$K$7:$K$17</c:f>
              <c:numCache>
                <c:formatCode>General</c:formatCode>
                <c:ptCount val="11"/>
                <c:pt idx="0">
                  <c:v>1.9956351945975499</c:v>
                </c:pt>
                <c:pt idx="1">
                  <c:v>1.2787536009528289</c:v>
                </c:pt>
                <c:pt idx="2">
                  <c:v>0.95424250943932487</c:v>
                </c:pt>
                <c:pt idx="3">
                  <c:v>0.75332766665861139</c:v>
                </c:pt>
                <c:pt idx="4">
                  <c:v>0.6020599913279624</c:v>
                </c:pt>
                <c:pt idx="5">
                  <c:v>0.47712125471966244</c:v>
                </c:pt>
                <c:pt idx="6">
                  <c:v>0.36797678529459432</c:v>
                </c:pt>
                <c:pt idx="7">
                  <c:v>0.26884531229257996</c:v>
                </c:pt>
                <c:pt idx="8">
                  <c:v>0.17609125905568118</c:v>
                </c:pt>
                <c:pt idx="9">
                  <c:v>8.71501757189002E-2</c:v>
                </c:pt>
                <c:pt idx="1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639-454D-B765-F2F28F3329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3192384"/>
        <c:axId val="715861208"/>
      </c:scatterChart>
      <c:valAx>
        <c:axId val="733192384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5861208"/>
        <c:crosses val="autoZero"/>
        <c:crossBetween val="midCat"/>
      </c:valAx>
      <c:valAx>
        <c:axId val="715861208"/>
        <c:scaling>
          <c:orientation val="minMax"/>
          <c:max val="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1923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6BD5C-CB95-4040-AFA9-0B6AE725F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06A09-105B-48B0-8D9A-74C3E96E4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D3DC2-F651-4F0F-ACE1-BA57C3B3C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D7E33-BDE9-44C7-9933-E96D91DCB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D9063-A452-46FB-BDF6-290B251C3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B3A91-FB72-4ED5-8AA3-35DF1FDC9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61BBF8-C7EF-40BD-B225-7ED13F5D2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01DED-642E-4C6D-B28D-121A1277C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A5F1E-43D7-42C7-A681-3F7FB2C9A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89324-1ADE-4758-BE16-8F7FD0FC7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14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F665AD-B204-4168-9361-7DA972273E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AAB95A-2868-43A5-BB51-D238A6CA7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42D94-0BD1-45BD-AC0D-A6E914204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18229-85F9-4C7E-8A70-65608BCD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DDAAB-DC55-4AE3-91AA-605D68119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E6455-211D-4EA9-8F28-116BC597F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CCFF4-6324-421B-9DA4-FA35B3F5A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DB429-EE21-4472-A1A8-6080F5E01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414FE-B05C-4C95-8ED4-08CD56895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A2104-7BF2-4462-9D33-F3D736865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5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74D2F-165F-459C-8539-8D9AB266E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3FAB4-D5DC-47A4-BB24-DED5E106C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DAB8B-A2A9-41A7-8504-DD728C09C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47BD7-A533-487A-A3F6-E42335BF4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C9189-CD75-4B64-AA61-8E63D6BF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21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930B-E458-408D-A95A-F15E02D2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E8BCB-9AED-4477-B11E-DC8CAF01C8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6F72F-06E6-4644-9D63-7E2DCA266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E7943E-DDB8-41E3-AB45-BA48130F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8D3FDB-428E-44B5-B65B-BBA120C70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0BFD5C-0C99-4AFF-8B69-2E272AD40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4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8BAE9-D776-445C-9221-63E35C7B5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934FA6-F9C6-49F6-8CA1-2976E5791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D6FD1-AD1D-4317-BB87-A830BDFFF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70C053-0C86-483D-B403-4F52149B8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4CDC0E-120A-4631-89CA-D0AA8BA04C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9E5E93-DF33-4B26-8C6D-CC10D0C4B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4DDFA1-E878-47A3-ABFE-47DD9BAB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F0ABC3-5131-4273-89AE-5148209B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1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0989F-8765-44A2-9999-22B79A72D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64EEC2-5E1D-496B-9CCB-3291D7E5D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54C54-AAF5-4A97-9F19-1F7C270F9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FCC8DD-5BC4-4234-A41A-208F0C734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3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CB44E-890F-461E-8DE1-6CD59B073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D9A5A0-BB10-411A-BBF8-97D52BFAB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5CB94-9F02-4CDC-939D-6D6F3FC80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49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C2B9F-DB57-403E-A7DA-0A91826D0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2AE25-B671-4A28-A288-D3D68A023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2ACA40-F3D5-4898-8354-12FD73C91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A6FF0-9F94-4BE3-84C3-5C41216F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B314D-D779-4B74-87C6-991E5424C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33AB06-CBF9-4CDE-92F1-1D12DA3A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7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1BC22-2E33-414B-9961-4F1EF7464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95D2AD-4692-4A0C-97DC-4DE77C0085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AB7F7-BC46-4DD5-8CA5-62961813E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A4C60-87D0-4453-8D25-CE74AA340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7CB52-705E-4268-9A02-1D70F310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521A49-55C5-416A-989B-BDF01DBA1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1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54439B-3C86-4DD6-946C-669278F73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6E015-89B1-450F-9477-555D98F87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09278-AF20-469D-AA72-1052C3567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22792-ABC6-4289-8074-A2DACDC147F3}" type="datetimeFigureOut">
              <a:rPr lang="en-US" smtClean="0"/>
              <a:t>12/7/2019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BD431-869A-47BA-A84D-92D6DBD1F4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538C3-D10D-45F0-A3BE-C0FAF0663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8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28.png"/><Relationship Id="rId3" Type="http://schemas.openxmlformats.org/officeDocument/2006/relationships/image" Target="../media/image18.jpeg"/><Relationship Id="rId7" Type="http://schemas.openxmlformats.org/officeDocument/2006/relationships/image" Target="../media/image48.png"/><Relationship Id="rId12" Type="http://schemas.openxmlformats.org/officeDocument/2006/relationships/image" Target="../media/image5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7.png"/><Relationship Id="rId11" Type="http://schemas.openxmlformats.org/officeDocument/2006/relationships/image" Target="../media/image51.png"/><Relationship Id="rId5" Type="http://schemas.openxmlformats.org/officeDocument/2006/relationships/chart" Target="../charts/chart1.xml"/><Relationship Id="rId10" Type="http://schemas.openxmlformats.org/officeDocument/2006/relationships/chart" Target="../charts/chart2.xml"/><Relationship Id="rId4" Type="http://schemas.openxmlformats.org/officeDocument/2006/relationships/image" Target="../media/image46.png"/><Relationship Id="rId9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26" Type="http://schemas.openxmlformats.org/officeDocument/2006/relationships/image" Target="../media/image57.png"/><Relationship Id="rId3" Type="http://schemas.openxmlformats.org/officeDocument/2006/relationships/image" Target="../media/image29.png"/><Relationship Id="rId21" Type="http://schemas.openxmlformats.org/officeDocument/2006/relationships/image" Target="../media/image53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5" Type="http://schemas.openxmlformats.org/officeDocument/2006/relationships/image" Target="../media/image5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png"/><Relationship Id="rId20" Type="http://schemas.openxmlformats.org/officeDocument/2006/relationships/image" Target="../media/image45.png"/><Relationship Id="rId1" Type="http://schemas.openxmlformats.org/officeDocument/2006/relationships/tags" Target="../tags/tag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24" Type="http://schemas.openxmlformats.org/officeDocument/2006/relationships/chart" Target="../charts/chart3.xml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23" Type="http://schemas.openxmlformats.org/officeDocument/2006/relationships/image" Target="../media/image55.png"/><Relationship Id="rId10" Type="http://schemas.openxmlformats.org/officeDocument/2006/relationships/image" Target="../media/image35.png"/><Relationship Id="rId19" Type="http://schemas.openxmlformats.org/officeDocument/2006/relationships/image" Target="../media/image44.png"/><Relationship Id="rId4" Type="http://schemas.openxmlformats.org/officeDocument/2006/relationships/image" Target="../media/image18.jpeg"/><Relationship Id="rId9" Type="http://schemas.openxmlformats.org/officeDocument/2006/relationships/image" Target="../media/image34.png"/><Relationship Id="rId14" Type="http://schemas.openxmlformats.org/officeDocument/2006/relationships/image" Target="../media/image39.png"/><Relationship Id="rId22" Type="http://schemas.openxmlformats.org/officeDocument/2006/relationships/image" Target="../media/image54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CF27-CFE2-481E-A81E-9BB4A8960A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Ensembles</a:t>
            </a:r>
            <a:br>
              <a:rPr lang="en-US" dirty="0"/>
            </a:br>
            <a:r>
              <a:rPr lang="en-US" sz="4800" dirty="0"/>
              <a:t>Part 2 – Boosting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4B9469-B145-4C96-8348-4B1C0AFBC8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2604343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84B21-EB4A-4376-824E-2C14F0C95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3EE3AB-D191-4DBB-B911-8FE5E45FD8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Boosting is an ensemble technique where each base model learns a part of the concept</a:t>
            </a:r>
          </a:p>
          <a:p>
            <a:endParaRPr lang="en-US" dirty="0"/>
          </a:p>
          <a:p>
            <a:r>
              <a:rPr lang="en-US" dirty="0"/>
              <a:t>Boosting can allow weak (high bias) learners to learn complicated concepts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B72F15-BC90-4B0C-8D69-BFBFB891AA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Boosting can help with bias or variance issues, but can overfit – need to control the search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form of boosting – Gradient Boosting Machines (GBM) – is currently used when chasing high accuracy in practice</a:t>
            </a:r>
          </a:p>
        </p:txBody>
      </p:sp>
    </p:spTree>
    <p:extLst>
      <p:ext uri="{BB962C8B-B14F-4D97-AF65-F5344CB8AC3E}">
        <p14:creationId xmlns:p14="http://schemas.microsoft.com/office/powerpoint/2010/main" val="138953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B0F8B-DEE4-4DC6-85B7-568EF2692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Ensemble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06E34-8176-4734-A776-335DDE716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825625"/>
            <a:ext cx="10988040" cy="4351338"/>
          </a:xfrm>
        </p:spPr>
        <p:txBody>
          <a:bodyPr>
            <a:normAutofit/>
          </a:bodyPr>
          <a:lstStyle/>
          <a:p>
            <a:r>
              <a:rPr lang="en-US" dirty="0"/>
              <a:t>Bias / Variance challenges</a:t>
            </a:r>
          </a:p>
          <a:p>
            <a:pPr lvl="1"/>
            <a:r>
              <a:rPr lang="en-US" dirty="0"/>
              <a:t>Simple models can’t represent complex concepts (bias)</a:t>
            </a:r>
          </a:p>
          <a:p>
            <a:pPr lvl="1"/>
            <a:r>
              <a:rPr lang="en-US" dirty="0"/>
              <a:t>Complex models can overfit noise and small deltas in data (variance)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Instead of learning one model, learn several (many) and combine them</a:t>
            </a:r>
          </a:p>
          <a:p>
            <a:pPr lvl="1"/>
            <a:r>
              <a:rPr lang="en-US" dirty="0"/>
              <a:t>Easy (low risk) way to mitigate some bias / variance problems</a:t>
            </a:r>
          </a:p>
          <a:p>
            <a:pPr lvl="1"/>
            <a:r>
              <a:rPr lang="en-US" dirty="0"/>
              <a:t>Often results in better accuracy, sometimes significantly better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968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E7B64-D615-493A-8516-1D6E67995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Ensembles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8B4CA-B613-41B9-B3AD-DA05E79D7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dirty="0"/>
              <a:t>Learn the concept many different ways and combine</a:t>
            </a:r>
          </a:p>
          <a:p>
            <a:pPr lvl="1"/>
            <a:r>
              <a:rPr lang="en-US" dirty="0"/>
              <a:t>Prefers higher variance, relatively low bias base models</a:t>
            </a:r>
          </a:p>
          <a:p>
            <a:pPr lvl="1"/>
            <a:r>
              <a:rPr lang="en-US" dirty="0"/>
              <a:t>Models are independent</a:t>
            </a:r>
          </a:p>
          <a:p>
            <a:pPr lvl="1"/>
            <a:r>
              <a:rPr lang="en-US" dirty="0"/>
              <a:t>Robust vs overfitting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b="1" i="1" dirty="0"/>
              <a:t>Techniques</a:t>
            </a:r>
            <a:r>
              <a:rPr lang="en-US" dirty="0"/>
              <a:t>: Bagging, Random Forests, Stacking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Learn different parts of the concept with different models and combine</a:t>
            </a:r>
          </a:p>
          <a:p>
            <a:pPr lvl="1"/>
            <a:r>
              <a:rPr lang="en-US" dirty="0"/>
              <a:t>Can work with high bias base models (weak learners) and high variance</a:t>
            </a:r>
          </a:p>
          <a:p>
            <a:pPr lvl="1"/>
            <a:r>
              <a:rPr lang="en-US" dirty="0"/>
              <a:t>Each model depends on previous models</a:t>
            </a:r>
          </a:p>
          <a:p>
            <a:pPr lvl="1"/>
            <a:r>
              <a:rPr lang="en-US" dirty="0"/>
              <a:t>May overfit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b="1" i="1" dirty="0"/>
              <a:t>Techniques</a:t>
            </a:r>
            <a:r>
              <a:rPr lang="en-US" dirty="0"/>
              <a:t>: Boosting, Gradient Boosting Machines (GBM)</a:t>
            </a:r>
          </a:p>
        </p:txBody>
      </p:sp>
    </p:spTree>
    <p:extLst>
      <p:ext uri="{BB962C8B-B14F-4D97-AF65-F5344CB8AC3E}">
        <p14:creationId xmlns:p14="http://schemas.microsoft.com/office/powerpoint/2010/main" val="393501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3E292-9B03-4568-868C-FF41B1F4F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511"/>
          </a:xfrm>
        </p:spPr>
        <p:txBody>
          <a:bodyPr/>
          <a:lstStyle/>
          <a:p>
            <a:r>
              <a:rPr lang="en-US" dirty="0"/>
              <a:t>Another Ensemble Example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2FE76BE-8A00-4F9F-97F6-B9B885DE616D}"/>
              </a:ext>
            </a:extLst>
          </p:cNvPr>
          <p:cNvSpPr txBox="1"/>
          <p:nvPr/>
        </p:nvSpPr>
        <p:spPr>
          <a:xfrm>
            <a:off x="9464978" y="2574763"/>
            <a:ext cx="1799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Average 10 Linear Models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2A6023-1B03-46A4-BA66-AF9D76A5CA73}"/>
              </a:ext>
            </a:extLst>
          </p:cNvPr>
          <p:cNvSpPr txBox="1"/>
          <p:nvPr/>
        </p:nvSpPr>
        <p:spPr>
          <a:xfrm>
            <a:off x="752920" y="2814249"/>
            <a:ext cx="1123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Target Concept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F3D3E86-4CA5-4382-9D3F-860BD4CF3B0C}"/>
              </a:ext>
            </a:extLst>
          </p:cNvPr>
          <p:cNvSpPr txBox="1"/>
          <p:nvPr/>
        </p:nvSpPr>
        <p:spPr>
          <a:xfrm>
            <a:off x="3401380" y="6452169"/>
            <a:ext cx="4860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100 samples per model, iterations=10k, step=0.05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4E29E33-E630-4BE1-8527-3CE79BB2E981}"/>
              </a:ext>
            </a:extLst>
          </p:cNvPr>
          <p:cNvSpPr txBox="1"/>
          <p:nvPr/>
        </p:nvSpPr>
        <p:spPr>
          <a:xfrm>
            <a:off x="2886929" y="1635256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91.4%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A828968-3C63-423C-B47B-2E0FFE2E9B43}"/>
              </a:ext>
            </a:extLst>
          </p:cNvPr>
          <p:cNvCxnSpPr>
            <a:cxnSpLocks/>
            <a:stCxn id="27" idx="3"/>
          </p:cNvCxnSpPr>
          <p:nvPr/>
        </p:nvCxnSpPr>
        <p:spPr>
          <a:xfrm>
            <a:off x="4051094" y="1773756"/>
            <a:ext cx="317197" cy="1384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1F83760-E4B8-4E7C-AA64-69AAFDF171DB}"/>
              </a:ext>
            </a:extLst>
          </p:cNvPr>
          <p:cNvSpPr txBox="1"/>
          <p:nvPr/>
        </p:nvSpPr>
        <p:spPr>
          <a:xfrm>
            <a:off x="2712686" y="2446973"/>
            <a:ext cx="117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92.4%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EF70C57-C489-4BC7-A15A-F29B71B1AEB7}"/>
              </a:ext>
            </a:extLst>
          </p:cNvPr>
          <p:cNvCxnSpPr>
            <a:cxnSpLocks/>
            <a:stCxn id="29" idx="3"/>
          </p:cNvCxnSpPr>
          <p:nvPr/>
        </p:nvCxnSpPr>
        <p:spPr>
          <a:xfrm>
            <a:off x="3887843" y="2585473"/>
            <a:ext cx="480448" cy="36795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4385BA6-9A96-429F-9A89-217A279A34DB}"/>
              </a:ext>
            </a:extLst>
          </p:cNvPr>
          <p:cNvSpPr txBox="1"/>
          <p:nvPr/>
        </p:nvSpPr>
        <p:spPr>
          <a:xfrm>
            <a:off x="2354102" y="4640163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92.1%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6DE4CA6-0355-44D5-9232-75C128C0D5D9}"/>
              </a:ext>
            </a:extLst>
          </p:cNvPr>
          <p:cNvCxnSpPr>
            <a:cxnSpLocks/>
            <a:stCxn id="31" idx="3"/>
          </p:cNvCxnSpPr>
          <p:nvPr/>
        </p:nvCxnSpPr>
        <p:spPr>
          <a:xfrm flipV="1">
            <a:off x="3518267" y="4241311"/>
            <a:ext cx="811658" cy="53735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F239982-FBD3-4F93-A35C-0D54FDC73B9D}"/>
              </a:ext>
            </a:extLst>
          </p:cNvPr>
          <p:cNvSpPr txBox="1"/>
          <p:nvPr/>
        </p:nvSpPr>
        <p:spPr>
          <a:xfrm>
            <a:off x="2495256" y="5657097"/>
            <a:ext cx="117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92.1%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0768EB0-FFBD-4FC8-A96A-4616A84BF83A}"/>
              </a:ext>
            </a:extLst>
          </p:cNvPr>
          <p:cNvCxnSpPr>
            <a:cxnSpLocks/>
            <a:stCxn id="33" idx="3"/>
          </p:cNvCxnSpPr>
          <p:nvPr/>
        </p:nvCxnSpPr>
        <p:spPr>
          <a:xfrm flipV="1">
            <a:off x="3670413" y="5518597"/>
            <a:ext cx="743252" cy="277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7D79274-C69E-4DE3-9D5B-8436A9E19FB6}"/>
              </a:ext>
            </a:extLst>
          </p:cNvPr>
          <p:cNvSpPr txBox="1"/>
          <p:nvPr/>
        </p:nvSpPr>
        <p:spPr>
          <a:xfrm>
            <a:off x="7698414" y="1765923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92.1%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CCA4F96-A74B-4D80-9041-07C25C1F738E}"/>
              </a:ext>
            </a:extLst>
          </p:cNvPr>
          <p:cNvCxnSpPr>
            <a:cxnSpLocks/>
            <a:stCxn id="35" idx="1"/>
          </p:cNvCxnSpPr>
          <p:nvPr/>
        </p:nvCxnSpPr>
        <p:spPr>
          <a:xfrm flipH="1">
            <a:off x="6945076" y="1904423"/>
            <a:ext cx="753338" cy="14633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C4B8F5F-96D4-46EC-8F59-5B509F82C84A}"/>
              </a:ext>
            </a:extLst>
          </p:cNvPr>
          <p:cNvSpPr txBox="1"/>
          <p:nvPr/>
        </p:nvSpPr>
        <p:spPr>
          <a:xfrm>
            <a:off x="7619743" y="2676424"/>
            <a:ext cx="117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92.5%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CFD8400-67CB-43D4-A7DF-C1C37AD77406}"/>
              </a:ext>
            </a:extLst>
          </p:cNvPr>
          <p:cNvCxnSpPr>
            <a:cxnSpLocks/>
            <a:stCxn id="37" idx="1"/>
          </p:cNvCxnSpPr>
          <p:nvPr/>
        </p:nvCxnSpPr>
        <p:spPr>
          <a:xfrm flipH="1">
            <a:off x="7020506" y="2814924"/>
            <a:ext cx="599237" cy="2649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BEBAF5B3-EBD0-498A-88E6-7F56D100B298}"/>
              </a:ext>
            </a:extLst>
          </p:cNvPr>
          <p:cNvSpPr txBox="1"/>
          <p:nvPr/>
        </p:nvSpPr>
        <p:spPr>
          <a:xfrm>
            <a:off x="10775103" y="1020095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92.7%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7BD43A2-7597-4AA7-9516-BB1D377D4B8A}"/>
              </a:ext>
            </a:extLst>
          </p:cNvPr>
          <p:cNvCxnSpPr>
            <a:cxnSpLocks/>
          </p:cNvCxnSpPr>
          <p:nvPr/>
        </p:nvCxnSpPr>
        <p:spPr>
          <a:xfrm flipH="1">
            <a:off x="10824759" y="1280636"/>
            <a:ext cx="529041" cy="33294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B755A3A-5304-4607-993A-412820C92797}"/>
              </a:ext>
            </a:extLst>
          </p:cNvPr>
          <p:cNvSpPr txBox="1"/>
          <p:nvPr/>
        </p:nvSpPr>
        <p:spPr>
          <a:xfrm>
            <a:off x="7626188" y="5103098"/>
            <a:ext cx="117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92.4%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7F2C040-CC20-47A7-9122-B4B82DC1EB3D}"/>
              </a:ext>
            </a:extLst>
          </p:cNvPr>
          <p:cNvCxnSpPr>
            <a:cxnSpLocks/>
            <a:stCxn id="41" idx="1"/>
          </p:cNvCxnSpPr>
          <p:nvPr/>
        </p:nvCxnSpPr>
        <p:spPr>
          <a:xfrm flipH="1">
            <a:off x="6880395" y="5241598"/>
            <a:ext cx="745793" cy="1384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313E1536-9536-4B8B-940A-78A5D40F3467}"/>
              </a:ext>
            </a:extLst>
          </p:cNvPr>
          <p:cNvSpPr txBox="1"/>
          <p:nvPr/>
        </p:nvSpPr>
        <p:spPr>
          <a:xfrm>
            <a:off x="7837565" y="3923511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92.1%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FD6AE09-CDB3-4464-A061-204C266DF756}"/>
              </a:ext>
            </a:extLst>
          </p:cNvPr>
          <p:cNvCxnSpPr>
            <a:cxnSpLocks/>
            <a:stCxn id="43" idx="1"/>
          </p:cNvCxnSpPr>
          <p:nvPr/>
        </p:nvCxnSpPr>
        <p:spPr>
          <a:xfrm flipH="1">
            <a:off x="7020506" y="4062011"/>
            <a:ext cx="817059" cy="17237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>
            <a:extLst>
              <a:ext uri="{FF2B5EF4-FFF2-40B4-BE49-F238E27FC236}">
                <a16:creationId xmlns:a16="http://schemas.microsoft.com/office/drawing/2014/main" id="{87206451-9A01-4B1C-8EE9-7B1903979B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679" y="3109511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94F13E1D-5DE3-4763-9142-2C67C079F467}"/>
              </a:ext>
            </a:extLst>
          </p:cNvPr>
          <p:cNvSpPr txBox="1"/>
          <p:nvPr/>
        </p:nvSpPr>
        <p:spPr>
          <a:xfrm>
            <a:off x="2352169" y="2845826"/>
            <a:ext cx="1069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Linear Models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5B3A3BED-5DBA-4748-B6BF-0A2D1689DB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49" y="310951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58" name="Picture 57" descr="A picture containing animal, invertebrate, mollusk&#10;&#10;Description automatically generated">
            <a:extLst>
              <a:ext uri="{FF2B5EF4-FFF2-40B4-BE49-F238E27FC236}">
                <a16:creationId xmlns:a16="http://schemas.microsoft.com/office/drawing/2014/main" id="{2090EFC4-3CF3-4D2E-931E-4CFDB5A9EB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2225" y="1613581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60" name="Picture 59" descr="A picture containing invertebrate, animal, mollusk&#10;&#10;Description automatically generated">
            <a:extLst>
              <a:ext uri="{FF2B5EF4-FFF2-40B4-BE49-F238E27FC236}">
                <a16:creationId xmlns:a16="http://schemas.microsoft.com/office/drawing/2014/main" id="{35FA6E7D-015F-4746-B945-15CA87644B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906" y="1525554"/>
            <a:ext cx="952500" cy="952500"/>
          </a:xfrm>
          <a:prstGeom prst="rect">
            <a:avLst/>
          </a:prstGeom>
        </p:spPr>
      </p:pic>
      <p:pic>
        <p:nvPicPr>
          <p:cNvPr id="62" name="Picture 61" descr="A picture containing animal, invertebrate&#10;&#10;Description automatically generated">
            <a:extLst>
              <a:ext uri="{FF2B5EF4-FFF2-40B4-BE49-F238E27FC236}">
                <a16:creationId xmlns:a16="http://schemas.microsoft.com/office/drawing/2014/main" id="{08D9C3BD-6553-4A5E-B78F-9045B4D6FB6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951" y="2723972"/>
            <a:ext cx="952500" cy="952500"/>
          </a:xfrm>
          <a:prstGeom prst="rect">
            <a:avLst/>
          </a:prstGeom>
        </p:spPr>
      </p:pic>
      <p:pic>
        <p:nvPicPr>
          <p:cNvPr id="64" name="Picture 63" descr="A picture containing animal, invertebrate&#10;&#10;Description automatically generated">
            <a:extLst>
              <a:ext uri="{FF2B5EF4-FFF2-40B4-BE49-F238E27FC236}">
                <a16:creationId xmlns:a16="http://schemas.microsoft.com/office/drawing/2014/main" id="{B9BEF940-4916-48BC-9E3F-6311CFCD74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951" y="3883231"/>
            <a:ext cx="952500" cy="952500"/>
          </a:xfrm>
          <a:prstGeom prst="rect">
            <a:avLst/>
          </a:prstGeom>
        </p:spPr>
      </p:pic>
      <p:pic>
        <p:nvPicPr>
          <p:cNvPr id="66" name="Picture 65" descr="A picture containing animal, invertebrate, mollusk&#10;&#10;Description automatically generated">
            <a:extLst>
              <a:ext uri="{FF2B5EF4-FFF2-40B4-BE49-F238E27FC236}">
                <a16:creationId xmlns:a16="http://schemas.microsoft.com/office/drawing/2014/main" id="{467734FF-5CBA-42FA-8533-27C0DD3FE99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951" y="5103098"/>
            <a:ext cx="952500" cy="952500"/>
          </a:xfrm>
          <a:prstGeom prst="rect">
            <a:avLst/>
          </a:prstGeom>
        </p:spPr>
      </p:pic>
      <p:pic>
        <p:nvPicPr>
          <p:cNvPr id="68" name="Picture 67" descr="A picture containing invertebrate, animal, mollusk&#10;&#10;Description automatically generated">
            <a:extLst>
              <a:ext uri="{FF2B5EF4-FFF2-40B4-BE49-F238E27FC236}">
                <a16:creationId xmlns:a16="http://schemas.microsoft.com/office/drawing/2014/main" id="{5F87AE96-EF7C-4DCA-A0D4-C531C3A6BC0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535" y="1563840"/>
            <a:ext cx="952500" cy="952500"/>
          </a:xfrm>
          <a:prstGeom prst="rect">
            <a:avLst/>
          </a:prstGeom>
        </p:spPr>
      </p:pic>
      <p:pic>
        <p:nvPicPr>
          <p:cNvPr id="70" name="Picture 69" descr="A picture containing animal, invertebrate&#10;&#10;Description automatically generated">
            <a:extLst>
              <a:ext uri="{FF2B5EF4-FFF2-40B4-BE49-F238E27FC236}">
                <a16:creationId xmlns:a16="http://schemas.microsoft.com/office/drawing/2014/main" id="{55E66D2E-A258-4B10-B680-9C019C7B50B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535" y="2760993"/>
            <a:ext cx="952500" cy="952500"/>
          </a:xfrm>
          <a:prstGeom prst="rect">
            <a:avLst/>
          </a:prstGeom>
        </p:spPr>
      </p:pic>
      <p:pic>
        <p:nvPicPr>
          <p:cNvPr id="72" name="Picture 71" descr="A picture containing invertebrate, animal, mollusk&#10;&#10;Description automatically generated">
            <a:extLst>
              <a:ext uri="{FF2B5EF4-FFF2-40B4-BE49-F238E27FC236}">
                <a16:creationId xmlns:a16="http://schemas.microsoft.com/office/drawing/2014/main" id="{BFAB280B-3C71-4B5D-8781-85E0E0C43B7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535" y="3885678"/>
            <a:ext cx="952500" cy="952500"/>
          </a:xfrm>
          <a:prstGeom prst="rect">
            <a:avLst/>
          </a:prstGeom>
        </p:spPr>
      </p:pic>
      <p:pic>
        <p:nvPicPr>
          <p:cNvPr id="74" name="Picture 73" descr="A picture containing animal, invertebrate&#10;&#10;Description automatically generated">
            <a:extLst>
              <a:ext uri="{FF2B5EF4-FFF2-40B4-BE49-F238E27FC236}">
                <a16:creationId xmlns:a16="http://schemas.microsoft.com/office/drawing/2014/main" id="{F354F0B2-392D-4F55-B7BE-0B318770DF6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535" y="5103098"/>
            <a:ext cx="952500" cy="952500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2C6F8836-65B2-4B6A-A1B3-1C33D7582AE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539" y="3603858"/>
            <a:ext cx="952500" cy="952500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59E9D424-6CF5-44F9-9595-B3E3D45E7C7A}"/>
              </a:ext>
            </a:extLst>
          </p:cNvPr>
          <p:cNvSpPr txBox="1"/>
          <p:nvPr/>
        </p:nvSpPr>
        <p:spPr>
          <a:xfrm>
            <a:off x="10823868" y="3081432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92.3%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273E597-7975-4829-9D95-B20C46E36196}"/>
              </a:ext>
            </a:extLst>
          </p:cNvPr>
          <p:cNvCxnSpPr>
            <a:cxnSpLocks/>
            <a:endCxn id="76" idx="0"/>
          </p:cNvCxnSpPr>
          <p:nvPr/>
        </p:nvCxnSpPr>
        <p:spPr>
          <a:xfrm flipH="1">
            <a:off x="10253789" y="3340825"/>
            <a:ext cx="570079" cy="2630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82E6AAD4-7B50-47A9-9D16-568D389F8AAE}"/>
              </a:ext>
            </a:extLst>
          </p:cNvPr>
          <p:cNvSpPr txBox="1"/>
          <p:nvPr/>
        </p:nvSpPr>
        <p:spPr>
          <a:xfrm>
            <a:off x="9425704" y="4579006"/>
            <a:ext cx="1878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Average 100 Linear Models</a:t>
            </a:r>
          </a:p>
        </p:txBody>
      </p:sp>
      <p:pic>
        <p:nvPicPr>
          <p:cNvPr id="82" name="Picture 81" descr="A picture containing animal&#10;&#10;Description automatically generated">
            <a:extLst>
              <a:ext uri="{FF2B5EF4-FFF2-40B4-BE49-F238E27FC236}">
                <a16:creationId xmlns:a16="http://schemas.microsoft.com/office/drawing/2014/main" id="{0B83985C-F7B7-4E12-8E43-47B2263356C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774" y="5403706"/>
            <a:ext cx="952500" cy="952500"/>
          </a:xfrm>
          <a:prstGeom prst="rect">
            <a:avLst/>
          </a:prstGeom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2C783185-A1F2-4653-B873-03D3CA84AEEB}"/>
              </a:ext>
            </a:extLst>
          </p:cNvPr>
          <p:cNvSpPr txBox="1"/>
          <p:nvPr/>
        </p:nvSpPr>
        <p:spPr>
          <a:xfrm>
            <a:off x="9470035" y="6387476"/>
            <a:ext cx="1878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Average 500 Linear Models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9A62F90-3474-45CA-BA37-054B755AB32D}"/>
              </a:ext>
            </a:extLst>
          </p:cNvPr>
          <p:cNvSpPr txBox="1"/>
          <p:nvPr/>
        </p:nvSpPr>
        <p:spPr>
          <a:xfrm>
            <a:off x="10851364" y="5009651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92.6%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AB6C6C2B-3DFE-423D-AD65-84A0A89F9AEF}"/>
              </a:ext>
            </a:extLst>
          </p:cNvPr>
          <p:cNvCxnSpPr>
            <a:cxnSpLocks/>
          </p:cNvCxnSpPr>
          <p:nvPr/>
        </p:nvCxnSpPr>
        <p:spPr>
          <a:xfrm flipH="1">
            <a:off x="10566927" y="5241598"/>
            <a:ext cx="416891" cy="1308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9ADF1877-A680-42C1-B4EC-8F49B62ACB92}"/>
              </a:ext>
            </a:extLst>
          </p:cNvPr>
          <p:cNvSpPr txBox="1"/>
          <p:nvPr/>
        </p:nvSpPr>
        <p:spPr>
          <a:xfrm>
            <a:off x="7820549" y="396961"/>
            <a:ext cx="2403928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High Bias; Low Variance</a:t>
            </a:r>
          </a:p>
        </p:txBody>
      </p:sp>
    </p:spTree>
    <p:extLst>
      <p:ext uri="{BB962C8B-B14F-4D97-AF65-F5344CB8AC3E}">
        <p14:creationId xmlns:p14="http://schemas.microsoft.com/office/powerpoint/2010/main" val="164656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500"/>
                            </p:stCondLst>
                            <p:childTnLst>
                              <p:par>
                                <p:cTn id="9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9" grpId="0"/>
      <p:bldP spid="31" grpId="0"/>
      <p:bldP spid="33" grpId="0"/>
      <p:bldP spid="35" grpId="0"/>
      <p:bldP spid="37" grpId="0"/>
      <p:bldP spid="39" grpId="0"/>
      <p:bldP spid="41" grpId="0"/>
      <p:bldP spid="43" grpId="0"/>
      <p:bldP spid="78" grpId="0"/>
      <p:bldP spid="80" grpId="0"/>
      <p:bldP spid="85" grpId="0"/>
      <p:bldP spid="86" grpId="0"/>
      <p:bldP spid="9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BD001-62B5-47C2-BBDA-BA165098E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304"/>
            <a:ext cx="10515600" cy="728157"/>
          </a:xfrm>
        </p:spPr>
        <p:txBody>
          <a:bodyPr/>
          <a:lstStyle/>
          <a:p>
            <a:r>
              <a:rPr lang="en-US" dirty="0"/>
              <a:t>Boosting Concept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8EF954-76DB-4289-AF77-CF7B420FF3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US" sz="3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36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𝑅𝑒𝑠𝑖𝑑𝑢𝑎𝑙</m:t>
                      </m:r>
                    </m:oMath>
                  </m:oMathPara>
                </a14:m>
                <a:endParaRPr lang="en-US" sz="3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)&gt;</m:t>
                      </m:r>
                    </m:oMath>
                  </m:oMathPara>
                </a14:m>
                <a:endParaRPr lang="en-US" sz="3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acc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3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3600" dirty="0"/>
              </a:p>
              <a:p>
                <a:pPr marL="0" indent="0" algn="ctr">
                  <a:buNone/>
                </a:pPr>
                <a:r>
                  <a:rPr lang="en-US" sz="3600" dirty="0"/>
                  <a:t>Keep going!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8EF954-76DB-4289-AF77-CF7B420FF3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b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6BC2660-CFC3-4CC3-94C2-F3AC6FD3347D}"/>
              </a:ext>
            </a:extLst>
          </p:cNvPr>
          <p:cNvCxnSpPr>
            <a:cxnSpLocks/>
          </p:cNvCxnSpPr>
          <p:nvPr/>
        </p:nvCxnSpPr>
        <p:spPr>
          <a:xfrm flipV="1">
            <a:off x="7229139" y="1387737"/>
            <a:ext cx="1344706" cy="5629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40F263E-60D3-425F-B7A9-AF8DD0C45CB8}"/>
              </a:ext>
            </a:extLst>
          </p:cNvPr>
          <p:cNvSpPr txBox="1"/>
          <p:nvPr/>
        </p:nvSpPr>
        <p:spPr>
          <a:xfrm>
            <a:off x="8503038" y="1129654"/>
            <a:ext cx="2921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Concept we’re trying to learn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A8B28C-6DAF-4ABA-91AA-BCFA2244258F}"/>
              </a:ext>
            </a:extLst>
          </p:cNvPr>
          <p:cNvCxnSpPr>
            <a:cxnSpLocks/>
          </p:cNvCxnSpPr>
          <p:nvPr/>
        </p:nvCxnSpPr>
        <p:spPr>
          <a:xfrm flipV="1">
            <a:off x="7265446" y="2529111"/>
            <a:ext cx="1383702" cy="42101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74DC1DB-9040-4796-8154-9743579F00C5}"/>
              </a:ext>
            </a:extLst>
          </p:cNvPr>
          <p:cNvSpPr txBox="1"/>
          <p:nvPr/>
        </p:nvSpPr>
        <p:spPr>
          <a:xfrm>
            <a:off x="8793495" y="2336931"/>
            <a:ext cx="2921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Model we learn on data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728616A-5648-4F89-9A84-9C495137FE71}"/>
              </a:ext>
            </a:extLst>
          </p:cNvPr>
          <p:cNvCxnSpPr>
            <a:cxnSpLocks/>
          </p:cNvCxnSpPr>
          <p:nvPr/>
        </p:nvCxnSpPr>
        <p:spPr>
          <a:xfrm>
            <a:off x="8421004" y="3582377"/>
            <a:ext cx="434332" cy="484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D1CD094-07E0-4078-89B5-4A6F48ACF7F5}"/>
                  </a:ext>
                </a:extLst>
              </p:cNvPr>
              <p:cNvSpPr txBox="1"/>
              <p:nvPr/>
            </p:nvSpPr>
            <p:spPr>
              <a:xfrm>
                <a:off x="8999683" y="3438606"/>
                <a:ext cx="292156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The part of the concept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didn’t learn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D1CD094-07E0-4078-89B5-4A6F48ACF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9683" y="3438606"/>
                <a:ext cx="2921569" cy="646331"/>
              </a:xfrm>
              <a:prstGeom prst="rect">
                <a:avLst/>
              </a:prstGeom>
              <a:blipFill>
                <a:blip r:embed="rId3"/>
                <a:stretch>
                  <a:fillRect l="-1667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E53CE68-3448-41AC-AEB6-569522980D8C}"/>
              </a:ext>
            </a:extLst>
          </p:cNvPr>
          <p:cNvCxnSpPr>
            <a:cxnSpLocks/>
          </p:cNvCxnSpPr>
          <p:nvPr/>
        </p:nvCxnSpPr>
        <p:spPr>
          <a:xfrm flipH="1" flipV="1">
            <a:off x="2233571" y="1744628"/>
            <a:ext cx="2729291" cy="78448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9DCA6C8-351C-4748-9E8A-3F61F5657F37}"/>
              </a:ext>
            </a:extLst>
          </p:cNvPr>
          <p:cNvSpPr txBox="1"/>
          <p:nvPr/>
        </p:nvSpPr>
        <p:spPr>
          <a:xfrm>
            <a:off x="1198624" y="1314320"/>
            <a:ext cx="2921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Training Data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A5A22-38AD-41BB-AAA3-39884953EE35}"/>
              </a:ext>
            </a:extLst>
          </p:cNvPr>
          <p:cNvCxnSpPr>
            <a:cxnSpLocks/>
          </p:cNvCxnSpPr>
          <p:nvPr/>
        </p:nvCxnSpPr>
        <p:spPr>
          <a:xfrm flipH="1">
            <a:off x="3273918" y="4084937"/>
            <a:ext cx="934594" cy="8949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8B7ABC9-5CF5-4B82-B68A-823B7E364A26}"/>
              </a:ext>
            </a:extLst>
          </p:cNvPr>
          <p:cNvSpPr txBox="1"/>
          <p:nvPr/>
        </p:nvSpPr>
        <p:spPr>
          <a:xfrm>
            <a:off x="727080" y="3996465"/>
            <a:ext cx="2921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Training data to learn the residual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8D5D5BF-E4F0-43CF-9B8A-24D652ADA16C}"/>
              </a:ext>
            </a:extLst>
          </p:cNvPr>
          <p:cNvCxnSpPr>
            <a:cxnSpLocks/>
          </p:cNvCxnSpPr>
          <p:nvPr/>
        </p:nvCxnSpPr>
        <p:spPr>
          <a:xfrm>
            <a:off x="7413569" y="4579928"/>
            <a:ext cx="1441767" cy="2382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C47F050-9E45-4E0B-9CEC-8E9B0585177D}"/>
                  </a:ext>
                </a:extLst>
              </p:cNvPr>
              <p:cNvSpPr txBox="1"/>
              <p:nvPr/>
            </p:nvSpPr>
            <p:spPr>
              <a:xfrm>
                <a:off x="8999683" y="4411576"/>
                <a:ext cx="292156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is a model to predict the residuals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C47F050-9E45-4E0B-9CEC-8E9B058517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9683" y="4411576"/>
                <a:ext cx="2921569" cy="646331"/>
              </a:xfrm>
              <a:prstGeom prst="rect">
                <a:avLst/>
              </a:prstGeom>
              <a:blipFill>
                <a:blip r:embed="rId4"/>
                <a:stretch>
                  <a:fillRect l="-1667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7335755-1714-4827-8237-B2F7F833DB9B}"/>
              </a:ext>
            </a:extLst>
          </p:cNvPr>
          <p:cNvCxnSpPr>
            <a:cxnSpLocks/>
          </p:cNvCxnSpPr>
          <p:nvPr/>
        </p:nvCxnSpPr>
        <p:spPr>
          <a:xfrm flipV="1">
            <a:off x="2370703" y="5080684"/>
            <a:ext cx="1614672" cy="39127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61664D0-52F4-4913-9FCF-AB739E06C8CF}"/>
                  </a:ext>
                </a:extLst>
              </p:cNvPr>
              <p:cNvSpPr txBox="1"/>
              <p:nvPr/>
            </p:nvSpPr>
            <p:spPr>
              <a:xfrm>
                <a:off x="352349" y="5521076"/>
                <a:ext cx="292156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>
                    <a:solidFill>
                      <a:schemeClr val="bg1">
                        <a:lumMod val="50000"/>
                      </a:schemeClr>
                    </a:solidFill>
                  </a:rPr>
                  <a:t>At run time combine</a:t>
                </a:r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b="0" dirty="0">
                    <a:solidFill>
                      <a:schemeClr val="bg1">
                        <a:lumMod val="50000"/>
                      </a:schemeClr>
                    </a:solidFill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for a better estimate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y</m:t>
                    </m:r>
                  </m:oMath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61664D0-52F4-4913-9FCF-AB739E06C8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349" y="5521076"/>
                <a:ext cx="2921569" cy="646331"/>
              </a:xfrm>
              <a:prstGeom prst="rect">
                <a:avLst/>
              </a:prstGeom>
              <a:blipFill>
                <a:blip r:embed="rId5"/>
                <a:stretch>
                  <a:fillRect l="-1879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274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3" grpId="0"/>
      <p:bldP spid="16" grpId="0"/>
      <p:bldP spid="19" grpId="0"/>
      <p:bldP spid="23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3447C-630F-458A-91C9-1E90C08BB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06"/>
            <a:ext cx="3442210" cy="728440"/>
          </a:xfrm>
        </p:spPr>
        <p:txBody>
          <a:bodyPr>
            <a:normAutofit fontScale="90000"/>
          </a:bodyPr>
          <a:lstStyle/>
          <a:p>
            <a:r>
              <a:rPr lang="en-US" dirty="0"/>
              <a:t>Boosting Sketch</a:t>
            </a:r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1EBB95DF-F20E-4491-BFF1-6E1ECD029367}"/>
              </a:ext>
            </a:extLst>
          </p:cNvPr>
          <p:cNvSpPr/>
          <p:nvPr/>
        </p:nvSpPr>
        <p:spPr>
          <a:xfrm>
            <a:off x="1286018" y="1166437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B5E84B-9461-41BA-B90E-2239D9568DEF}"/>
              </a:ext>
            </a:extLst>
          </p:cNvPr>
          <p:cNvSpPr txBox="1"/>
          <p:nvPr/>
        </p:nvSpPr>
        <p:spPr>
          <a:xfrm>
            <a:off x="1236833" y="2151636"/>
            <a:ext cx="764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217806-3FBE-4A0F-A3C0-B0CFA52B7ECC}"/>
              </a:ext>
            </a:extLst>
          </p:cNvPr>
          <p:cNvCxnSpPr>
            <a:cxnSpLocks/>
          </p:cNvCxnSpPr>
          <p:nvPr/>
        </p:nvCxnSpPr>
        <p:spPr>
          <a:xfrm>
            <a:off x="2202685" y="1662297"/>
            <a:ext cx="798212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84C2744-4A04-4ADD-8A81-8A596C11E9DA}"/>
              </a:ext>
            </a:extLst>
          </p:cNvPr>
          <p:cNvCxnSpPr>
            <a:cxnSpLocks/>
          </p:cNvCxnSpPr>
          <p:nvPr/>
        </p:nvCxnSpPr>
        <p:spPr>
          <a:xfrm>
            <a:off x="4280410" y="1637191"/>
            <a:ext cx="811962" cy="8138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ontent Placeholder 2">
            <a:extLst>
              <a:ext uri="{FF2B5EF4-FFF2-40B4-BE49-F238E27FC236}">
                <a16:creationId xmlns:a16="http://schemas.microsoft.com/office/drawing/2014/main" id="{2614AD6F-EEBB-496A-8EF1-5E4C38E47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1405" y="4759288"/>
            <a:ext cx="3306368" cy="1915790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/>
              <a:t>Conceptual Boosting</a:t>
            </a:r>
          </a:p>
          <a:p>
            <a:pPr marL="0" indent="0">
              <a:buNone/>
            </a:pPr>
            <a:r>
              <a:rPr lang="en-US" sz="1200" dirty="0"/>
              <a:t>Learn Base Model</a:t>
            </a:r>
          </a:p>
          <a:p>
            <a:pPr marL="0" indent="0">
              <a:buNone/>
            </a:pPr>
            <a:r>
              <a:rPr lang="en-US" sz="1200" dirty="0"/>
              <a:t>Reweight training data so mistakes get more focus</a:t>
            </a:r>
          </a:p>
          <a:p>
            <a:pPr marL="0" indent="0">
              <a:buNone/>
            </a:pPr>
            <a:r>
              <a:rPr lang="en-US" sz="1200" dirty="0"/>
              <a:t>Learn Another Base Model</a:t>
            </a:r>
          </a:p>
          <a:p>
            <a:pPr marL="0" indent="0">
              <a:buNone/>
            </a:pPr>
            <a:r>
              <a:rPr lang="en-US" sz="1200" dirty="0"/>
              <a:t>Stop when starting to overfit (holdout set?)</a:t>
            </a:r>
          </a:p>
          <a:p>
            <a:pPr marL="0" indent="0">
              <a:buNone/>
            </a:pPr>
            <a:r>
              <a:rPr lang="en-US" sz="1200" dirty="0"/>
              <a:t>Final Answer is weighted vote of all models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A802836F-04EA-4FF2-8E17-4C646B94DE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484" y="1265105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0" name="Flowchart: Magnetic Disk 59">
            <a:extLst>
              <a:ext uri="{FF2B5EF4-FFF2-40B4-BE49-F238E27FC236}">
                <a16:creationId xmlns:a16="http://schemas.microsoft.com/office/drawing/2014/main" id="{2AB376C4-5205-4373-A813-2614C6583D29}"/>
              </a:ext>
            </a:extLst>
          </p:cNvPr>
          <p:cNvSpPr/>
          <p:nvPr/>
        </p:nvSpPr>
        <p:spPr>
          <a:xfrm>
            <a:off x="5201897" y="1157957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0649372-9134-46EF-BFBB-55EF122F639C}"/>
              </a:ext>
            </a:extLst>
          </p:cNvPr>
          <p:cNvSpPr txBox="1"/>
          <p:nvPr/>
        </p:nvSpPr>
        <p:spPr>
          <a:xfrm>
            <a:off x="3155132" y="2211563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Linear Model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A2D4924-4922-4088-A722-110F6C6FCFA3}"/>
              </a:ext>
            </a:extLst>
          </p:cNvPr>
          <p:cNvSpPr txBox="1"/>
          <p:nvPr/>
        </p:nvSpPr>
        <p:spPr>
          <a:xfrm>
            <a:off x="4999756" y="2116424"/>
            <a:ext cx="10474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Reweighted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37AAF95-BADD-4FD0-90AD-AA2574EA2E80}"/>
              </a:ext>
            </a:extLst>
          </p:cNvPr>
          <p:cNvCxnSpPr>
            <a:cxnSpLocks/>
          </p:cNvCxnSpPr>
          <p:nvPr/>
        </p:nvCxnSpPr>
        <p:spPr>
          <a:xfrm>
            <a:off x="6042591" y="1639335"/>
            <a:ext cx="798212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D2DA387-BA9A-4E50-8F4B-5FB37B4BE058}"/>
              </a:ext>
            </a:extLst>
          </p:cNvPr>
          <p:cNvCxnSpPr>
            <a:cxnSpLocks/>
            <a:stCxn id="50" idx="2"/>
          </p:cNvCxnSpPr>
          <p:nvPr/>
        </p:nvCxnSpPr>
        <p:spPr>
          <a:xfrm>
            <a:off x="7382589" y="2474344"/>
            <a:ext cx="0" cy="49180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Magnetic Disk 48">
            <a:extLst>
              <a:ext uri="{FF2B5EF4-FFF2-40B4-BE49-F238E27FC236}">
                <a16:creationId xmlns:a16="http://schemas.microsoft.com/office/drawing/2014/main" id="{54BA7DDD-5885-43A3-AA6F-85451FC2E1B3}"/>
              </a:ext>
            </a:extLst>
          </p:cNvPr>
          <p:cNvSpPr/>
          <p:nvPr/>
        </p:nvSpPr>
        <p:spPr>
          <a:xfrm>
            <a:off x="7097006" y="2981534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E272D33-2A9E-49B2-9250-E1642819B8C6}"/>
              </a:ext>
            </a:extLst>
          </p:cNvPr>
          <p:cNvSpPr txBox="1"/>
          <p:nvPr/>
        </p:nvSpPr>
        <p:spPr>
          <a:xfrm>
            <a:off x="6807752" y="2166567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Linear Model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74B4E7F-DD57-4238-B889-E77FE3F71591}"/>
              </a:ext>
            </a:extLst>
          </p:cNvPr>
          <p:cNvSpPr txBox="1"/>
          <p:nvPr/>
        </p:nvSpPr>
        <p:spPr>
          <a:xfrm>
            <a:off x="6894865" y="3940001"/>
            <a:ext cx="10474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Reweighted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5803ABD-902D-4BAF-AD85-70C510E82F12}"/>
              </a:ext>
            </a:extLst>
          </p:cNvPr>
          <p:cNvCxnSpPr>
            <a:cxnSpLocks/>
          </p:cNvCxnSpPr>
          <p:nvPr/>
        </p:nvCxnSpPr>
        <p:spPr>
          <a:xfrm flipH="1">
            <a:off x="4237619" y="3582486"/>
            <a:ext cx="59934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2C9307E-61EE-4B0A-8616-5720FCC0789B}"/>
              </a:ext>
            </a:extLst>
          </p:cNvPr>
          <p:cNvCxnSpPr>
            <a:cxnSpLocks/>
          </p:cNvCxnSpPr>
          <p:nvPr/>
        </p:nvCxnSpPr>
        <p:spPr>
          <a:xfrm flipH="1">
            <a:off x="6182997" y="3582486"/>
            <a:ext cx="734925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owchart: Magnetic Disk 57">
            <a:extLst>
              <a:ext uri="{FF2B5EF4-FFF2-40B4-BE49-F238E27FC236}">
                <a16:creationId xmlns:a16="http://schemas.microsoft.com/office/drawing/2014/main" id="{F8CDC4CF-9D6D-47C5-91BA-831D28EAF55A}"/>
              </a:ext>
            </a:extLst>
          </p:cNvPr>
          <p:cNvSpPr/>
          <p:nvPr/>
        </p:nvSpPr>
        <p:spPr>
          <a:xfrm>
            <a:off x="3391279" y="2998809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6F6A1EA-7D7D-4C8A-9B0F-A2F9BB7D9304}"/>
              </a:ext>
            </a:extLst>
          </p:cNvPr>
          <p:cNvSpPr txBox="1"/>
          <p:nvPr/>
        </p:nvSpPr>
        <p:spPr>
          <a:xfrm>
            <a:off x="4917493" y="4010565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Linear Model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61E3ECC-A007-4B32-946B-726C82804CE4}"/>
              </a:ext>
            </a:extLst>
          </p:cNvPr>
          <p:cNvSpPr txBox="1"/>
          <p:nvPr/>
        </p:nvSpPr>
        <p:spPr>
          <a:xfrm>
            <a:off x="3191342" y="3939563"/>
            <a:ext cx="10474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Reweighted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pic>
        <p:nvPicPr>
          <p:cNvPr id="19" name="Picture 18" descr="A picture containing invertebrate, mollusk, animal&#10;&#10;Description automatically generated">
            <a:extLst>
              <a:ext uri="{FF2B5EF4-FFF2-40B4-BE49-F238E27FC236}">
                <a16:creationId xmlns:a16="http://schemas.microsoft.com/office/drawing/2014/main" id="{F74B1E8E-02B4-4AC4-8C20-2C3F493A1A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297" y="1247427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E3EEF7A-DCE8-4A2E-BE02-1297B49348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330" y="3059399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DCCA1796-8D4B-4724-A7C9-6AE588FE326D}"/>
              </a:ext>
            </a:extLst>
          </p:cNvPr>
          <p:cNvCxnSpPr>
            <a:cxnSpLocks/>
          </p:cNvCxnSpPr>
          <p:nvPr/>
        </p:nvCxnSpPr>
        <p:spPr>
          <a:xfrm>
            <a:off x="3715075" y="4678227"/>
            <a:ext cx="0" cy="488684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A760E97E-D020-43E6-AD5D-71D61626165B}"/>
              </a:ext>
            </a:extLst>
          </p:cNvPr>
          <p:cNvSpPr txBox="1"/>
          <p:nvPr/>
        </p:nvSpPr>
        <p:spPr>
          <a:xfrm>
            <a:off x="3162272" y="6213245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Linear Model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9316FCB9-C2D6-4B9E-93EF-07F4187300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117" y="5273396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BAE95951-3DAA-44DE-AE14-5E4322AFBB1C}"/>
              </a:ext>
            </a:extLst>
          </p:cNvPr>
          <p:cNvCxnSpPr>
            <a:cxnSpLocks/>
          </p:cNvCxnSpPr>
          <p:nvPr/>
        </p:nvCxnSpPr>
        <p:spPr>
          <a:xfrm>
            <a:off x="4294736" y="5749646"/>
            <a:ext cx="916542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05044A8B-3FF4-4D58-8E51-D218F49E9F06}"/>
              </a:ext>
            </a:extLst>
          </p:cNvPr>
          <p:cNvSpPr txBox="1"/>
          <p:nvPr/>
        </p:nvSpPr>
        <p:spPr>
          <a:xfrm>
            <a:off x="4436243" y="108361"/>
            <a:ext cx="4099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Each model trained on mistakes (residuals) from previous runs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5B3EC84B-0997-4C62-9910-90ACA0975EC0}"/>
              </a:ext>
            </a:extLst>
          </p:cNvPr>
          <p:cNvCxnSpPr>
            <a:cxnSpLocks/>
          </p:cNvCxnSpPr>
          <p:nvPr/>
        </p:nvCxnSpPr>
        <p:spPr>
          <a:xfrm flipH="1">
            <a:off x="5906977" y="741794"/>
            <a:ext cx="440844" cy="42464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Picture 51">
            <a:extLst>
              <a:ext uri="{FF2B5EF4-FFF2-40B4-BE49-F238E27FC236}">
                <a16:creationId xmlns:a16="http://schemas.microsoft.com/office/drawing/2014/main" id="{FBD9F4AE-A573-4F8C-96B5-FED9BCE233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321" y="5273396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729F4C07-9369-4D49-8696-6AF97382B56F}"/>
              </a:ext>
            </a:extLst>
          </p:cNvPr>
          <p:cNvSpPr txBox="1"/>
          <p:nvPr/>
        </p:nvSpPr>
        <p:spPr>
          <a:xfrm>
            <a:off x="5030220" y="6235311"/>
            <a:ext cx="1682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Ensemble Prediction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5691F6F-D140-44B9-B4B2-454CCE2B557B}"/>
              </a:ext>
            </a:extLst>
          </p:cNvPr>
          <p:cNvSpPr txBox="1"/>
          <p:nvPr/>
        </p:nvSpPr>
        <p:spPr>
          <a:xfrm>
            <a:off x="8801011" y="630949"/>
            <a:ext cx="3306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Models must be trained in sequence (parallel not possible)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A062D532-D42F-492E-B131-111442DCED75}"/>
              </a:ext>
            </a:extLst>
          </p:cNvPr>
          <p:cNvCxnSpPr>
            <a:cxnSpLocks/>
          </p:cNvCxnSpPr>
          <p:nvPr/>
        </p:nvCxnSpPr>
        <p:spPr>
          <a:xfrm flipH="1">
            <a:off x="8130448" y="1247427"/>
            <a:ext cx="733669" cy="41487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19EA34E0-22BC-4F22-9AA8-4CDF73DF8B38}"/>
              </a:ext>
            </a:extLst>
          </p:cNvPr>
          <p:cNvSpPr txBox="1"/>
          <p:nvPr/>
        </p:nvSpPr>
        <p:spPr>
          <a:xfrm>
            <a:off x="274344" y="4154353"/>
            <a:ext cx="19924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Later models target hard samples and noise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(overfit)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3D297745-7C47-4A88-8E4F-314D3F95FCD3}"/>
              </a:ext>
            </a:extLst>
          </p:cNvPr>
          <p:cNvCxnSpPr>
            <a:cxnSpLocks/>
          </p:cNvCxnSpPr>
          <p:nvPr/>
        </p:nvCxnSpPr>
        <p:spPr>
          <a:xfrm>
            <a:off x="1804033" y="5166911"/>
            <a:ext cx="1245633" cy="5827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21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build="p" animBg="1"/>
      <p:bldP spid="60" grpId="0" animBg="1"/>
      <p:bldP spid="105" grpId="0"/>
      <p:bldP spid="44" grpId="0"/>
      <p:bldP spid="49" grpId="0" animBg="1"/>
      <p:bldP spid="50" grpId="0"/>
      <p:bldP spid="51" grpId="0"/>
      <p:bldP spid="58" grpId="0" animBg="1"/>
      <p:bldP spid="59" grpId="0"/>
      <p:bldP spid="63" grpId="0"/>
      <p:bldP spid="78" grpId="0"/>
      <p:bldP spid="90" grpId="0"/>
      <p:bldP spid="98" grpId="0"/>
      <p:bldP spid="99" grpId="0"/>
      <p:bldP spid="1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E69DC-BF20-4FCD-81AA-0C1659B33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686"/>
            <a:ext cx="10515600" cy="589821"/>
          </a:xfrm>
        </p:spPr>
        <p:txBody>
          <a:bodyPr>
            <a:normAutofit fontScale="90000"/>
          </a:bodyPr>
          <a:lstStyle/>
          <a:p>
            <a:r>
              <a:rPr lang="en-US" dirty="0"/>
              <a:t>Reweighting Training Data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6746AED-3767-4CFA-963C-44FA8EDE1969}"/>
                  </a:ext>
                </a:extLst>
              </p:cNvPr>
              <p:cNvSpPr/>
              <p:nvPr/>
            </p:nvSpPr>
            <p:spPr>
              <a:xfrm>
                <a:off x="4913504" y="1109438"/>
                <a:ext cx="4340354" cy="8707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𝐿𝑜𝑠𝑠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𝑇𝑟𝑎𝑖𝑛𝑆𝑒𝑡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^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6746AED-3767-4CFA-963C-44FA8EDE19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504" y="1109438"/>
                <a:ext cx="4340354" cy="8707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9F9EAB94-7B4E-4925-BAA2-3016BD04BA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03539273"/>
                  </p:ext>
                </p:extLst>
              </p:nvPr>
            </p:nvGraphicFramePr>
            <p:xfrm>
              <a:off x="673440" y="3021874"/>
              <a:ext cx="1761277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61277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33163733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9F9EAB94-7B4E-4925-BAA2-3016BD04BA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03539273"/>
                  </p:ext>
                </p:extLst>
              </p:nvPr>
            </p:nvGraphicFramePr>
            <p:xfrm>
              <a:off x="673440" y="3021874"/>
              <a:ext cx="1761277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61277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b="-3065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98387" b="-2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201639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301639" b="-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1637330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51D6EB2-5946-4F15-9D66-1805362591CE}"/>
              </a:ext>
            </a:extLst>
          </p:cNvPr>
          <p:cNvCxnSpPr/>
          <p:nvPr/>
        </p:nvCxnSpPr>
        <p:spPr>
          <a:xfrm flipH="1" flipV="1">
            <a:off x="838200" y="2283311"/>
            <a:ext cx="145869" cy="6514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BA76AD5-0474-4A9E-B0DF-DBC8C8E89562}"/>
              </a:ext>
            </a:extLst>
          </p:cNvPr>
          <p:cNvCxnSpPr/>
          <p:nvPr/>
        </p:nvCxnSpPr>
        <p:spPr>
          <a:xfrm flipV="1">
            <a:off x="1477543" y="2257184"/>
            <a:ext cx="0" cy="6601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53EF3B-7BE9-4FEE-B53F-176F504A5390}"/>
              </a:ext>
            </a:extLst>
          </p:cNvPr>
          <p:cNvCxnSpPr/>
          <p:nvPr/>
        </p:nvCxnSpPr>
        <p:spPr>
          <a:xfrm flipV="1">
            <a:off x="1837509" y="2351314"/>
            <a:ext cx="174171" cy="55734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3C5AAFD-279E-4883-BD41-0988F88D9137}"/>
              </a:ext>
            </a:extLst>
          </p:cNvPr>
          <p:cNvSpPr txBox="1"/>
          <p:nvPr/>
        </p:nvSpPr>
        <p:spPr>
          <a:xfrm>
            <a:off x="29641" y="1950328"/>
            <a:ext cx="95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features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7B5EFA-73F3-4C83-9CD3-26B46FA6F52B}"/>
              </a:ext>
            </a:extLst>
          </p:cNvPr>
          <p:cNvSpPr txBox="1"/>
          <p:nvPr/>
        </p:nvSpPr>
        <p:spPr>
          <a:xfrm>
            <a:off x="1109425" y="172182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labels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529FE0E-56B4-4007-9B6F-5E4E012EBA9C}"/>
              </a:ext>
            </a:extLst>
          </p:cNvPr>
          <p:cNvSpPr txBox="1"/>
          <p:nvPr/>
        </p:nvSpPr>
        <p:spPr>
          <a:xfrm>
            <a:off x="1924594" y="1950328"/>
            <a:ext cx="911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weights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D1075E1-B3B8-43E1-850B-9ABD2E1FE5B2}"/>
                  </a:ext>
                </a:extLst>
              </p:cNvPr>
              <p:cNvSpPr/>
              <p:nvPr/>
            </p:nvSpPr>
            <p:spPr>
              <a:xfrm>
                <a:off x="4911645" y="2767275"/>
                <a:ext cx="4513287" cy="848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𝐿𝑜𝑠𝑠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𝑇𝑟𝑎𝑖𝑛𝑆𝑒𝑡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^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D1075E1-B3B8-43E1-850B-9ABD2E1FE5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45" y="2767275"/>
                <a:ext cx="4513287" cy="8485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row: Down 16">
            <a:extLst>
              <a:ext uri="{FF2B5EF4-FFF2-40B4-BE49-F238E27FC236}">
                <a16:creationId xmlns:a16="http://schemas.microsoft.com/office/drawing/2014/main" id="{0880B641-6B08-493F-B517-1CA882F8CDA0}"/>
              </a:ext>
            </a:extLst>
          </p:cNvPr>
          <p:cNvSpPr/>
          <p:nvPr/>
        </p:nvSpPr>
        <p:spPr>
          <a:xfrm>
            <a:off x="7598226" y="2063542"/>
            <a:ext cx="296076" cy="651479"/>
          </a:xfrm>
          <a:prstGeom prst="downArrow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EB97A07-594D-46CB-9EE8-CF78584A5421}"/>
                  </a:ext>
                </a:extLst>
              </p:cNvPr>
              <p:cNvSpPr/>
              <p:nvPr/>
            </p:nvSpPr>
            <p:spPr>
              <a:xfrm>
                <a:off x="4911645" y="4302585"/>
                <a:ext cx="3840410" cy="848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𝐸𝑛𝑡𝑟𝑜𝑝𝑦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𝐿𝑒𝑎𝑓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EB97A07-594D-46CB-9EE8-CF78584A54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45" y="4302585"/>
                <a:ext cx="3840410" cy="8485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BCC68875-5E23-47FE-907F-A8D493AFE1DB}"/>
                  </a:ext>
                </a:extLst>
              </p:cNvPr>
              <p:cNvSpPr/>
              <p:nvPr/>
            </p:nvSpPr>
            <p:spPr>
              <a:xfrm>
                <a:off x="4911645" y="5800933"/>
                <a:ext cx="4341445" cy="848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𝐸𝑛𝑡𝑟𝑜𝑝𝑦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𝐿𝑒𝑎𝑓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BCC68875-5E23-47FE-907F-A8D493AFE1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45" y="5800933"/>
                <a:ext cx="4341445" cy="8485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row: Down 19">
            <a:extLst>
              <a:ext uri="{FF2B5EF4-FFF2-40B4-BE49-F238E27FC236}">
                <a16:creationId xmlns:a16="http://schemas.microsoft.com/office/drawing/2014/main" id="{8E2C2CF0-0992-4B1F-B833-8D61EC59EAFB}"/>
              </a:ext>
            </a:extLst>
          </p:cNvPr>
          <p:cNvSpPr/>
          <p:nvPr/>
        </p:nvSpPr>
        <p:spPr>
          <a:xfrm>
            <a:off x="6636032" y="5171701"/>
            <a:ext cx="296076" cy="651479"/>
          </a:xfrm>
          <a:prstGeom prst="downArrow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BB2626-4199-40E0-9D36-B2098237E809}"/>
              </a:ext>
            </a:extLst>
          </p:cNvPr>
          <p:cNvSpPr txBox="1"/>
          <p:nvPr/>
        </p:nvSpPr>
        <p:spPr>
          <a:xfrm>
            <a:off x="2952208" y="1239374"/>
            <a:ext cx="2063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Logistic Regression: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85385D0-2D73-47DD-93CD-1D02AABDF201}"/>
              </a:ext>
            </a:extLst>
          </p:cNvPr>
          <p:cNvSpPr txBox="1"/>
          <p:nvPr/>
        </p:nvSpPr>
        <p:spPr>
          <a:xfrm>
            <a:off x="3267925" y="4535848"/>
            <a:ext cx="1643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Decision Trees: 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4E40884-BC79-45E3-B5D0-E6EC54F09126}"/>
              </a:ext>
            </a:extLst>
          </p:cNvPr>
          <p:cNvSpPr/>
          <p:nvPr/>
        </p:nvSpPr>
        <p:spPr>
          <a:xfrm>
            <a:off x="7063308" y="5991497"/>
            <a:ext cx="896326" cy="45284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FD746B2-A7B4-4987-8B71-F8B74BA430FA}"/>
              </a:ext>
            </a:extLst>
          </p:cNvPr>
          <p:cNvCxnSpPr/>
          <p:nvPr/>
        </p:nvCxnSpPr>
        <p:spPr>
          <a:xfrm flipV="1">
            <a:off x="7894302" y="5364480"/>
            <a:ext cx="1719961" cy="6096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F456314-EE55-44E9-B1E0-2A2F28E5648F}"/>
              </a:ext>
            </a:extLst>
          </p:cNvPr>
          <p:cNvSpPr txBox="1"/>
          <p:nvPr/>
        </p:nvSpPr>
        <p:spPr>
          <a:xfrm>
            <a:off x="9664989" y="4995148"/>
            <a:ext cx="1839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Similar in entropy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calculation…</a:t>
            </a:r>
          </a:p>
        </p:txBody>
      </p:sp>
    </p:spTree>
    <p:extLst>
      <p:ext uri="{BB962C8B-B14F-4D97-AF65-F5344CB8AC3E}">
        <p14:creationId xmlns:p14="http://schemas.microsoft.com/office/powerpoint/2010/main" val="31840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 animBg="1"/>
      <p:bldP spid="18" grpId="0"/>
      <p:bldP spid="19" grpId="0"/>
      <p:bldP spid="20" grpId="0" animBg="1"/>
      <p:bldP spid="21" grpId="0"/>
      <p:bldP spid="23" grpId="0"/>
      <p:bldP spid="24" grpId="0" animBg="1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30">
            <a:extLst>
              <a:ext uri="{FF2B5EF4-FFF2-40B4-BE49-F238E27FC236}">
                <a16:creationId xmlns:a16="http://schemas.microsoft.com/office/drawing/2014/main" id="{BCA540F1-B670-4187-BC20-45ACA41B8FE1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1" r="13802"/>
          <a:stretch/>
        </p:blipFill>
        <p:spPr bwMode="auto">
          <a:xfrm>
            <a:off x="2631194" y="1214082"/>
            <a:ext cx="5111827" cy="4701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BA0ABA9-A71E-40CC-8B98-F6302BA31EFF}"/>
              </a:ext>
            </a:extLst>
          </p:cNvPr>
          <p:cNvSpPr txBox="1">
            <a:spLocks/>
          </p:cNvSpPr>
          <p:nvPr/>
        </p:nvSpPr>
        <p:spPr>
          <a:xfrm>
            <a:off x="400685" y="81598"/>
            <a:ext cx="11239500" cy="9451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AdaBoost Algorithm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85A2B1-CF20-4CFF-84A7-02EE67070BAD}"/>
              </a:ext>
            </a:extLst>
          </p:cNvPr>
          <p:cNvSpPr txBox="1"/>
          <p:nvPr/>
        </p:nvSpPr>
        <p:spPr>
          <a:xfrm>
            <a:off x="181451" y="1088390"/>
            <a:ext cx="1723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Samples start with</a:t>
            </a:r>
          </a:p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uniform weight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84B5269-1B82-40E7-8CE1-4E19FBBF698F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1905000" y="1380778"/>
            <a:ext cx="892824" cy="12319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0E7E2F8-70F1-4F2A-B5E2-92D5D5EDA297}"/>
              </a:ext>
            </a:extLst>
          </p:cNvPr>
          <p:cNvSpPr txBox="1"/>
          <p:nvPr/>
        </p:nvSpPr>
        <p:spPr>
          <a:xfrm>
            <a:off x="-11935" y="2256146"/>
            <a:ext cx="15778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r: round</a:t>
            </a:r>
          </a:p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k: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numModels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AC7568-A922-4322-8E2C-61925121AB95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1565936" y="2548534"/>
            <a:ext cx="1210315" cy="40398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276E23C-C802-4AD6-B560-3243D0E23F69}"/>
              </a:ext>
            </a:extLst>
          </p:cNvPr>
          <p:cNvSpPr txBox="1"/>
          <p:nvPr/>
        </p:nvSpPr>
        <p:spPr>
          <a:xfrm>
            <a:off x="5118123" y="686191"/>
            <a:ext cx="1975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Normalize training set weight (sum to 1)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FA4922-69E2-4A3D-9297-3B9EBF334B4B}"/>
              </a:ext>
            </a:extLst>
          </p:cNvPr>
          <p:cNvCxnSpPr>
            <a:cxnSpLocks/>
          </p:cNvCxnSpPr>
          <p:nvPr/>
        </p:nvCxnSpPr>
        <p:spPr>
          <a:xfrm flipH="1">
            <a:off x="5334000" y="1314025"/>
            <a:ext cx="762000" cy="16894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1CB37B-3257-4F12-BA3B-BC37B677BA26}"/>
                  </a:ext>
                </a:extLst>
              </p:cNvPr>
              <p:cNvSpPr txBox="1"/>
              <p:nvPr/>
            </p:nvSpPr>
            <p:spPr>
              <a:xfrm>
                <a:off x="84463" y="3856785"/>
                <a:ext cx="220796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  <a:t>is weight of incorrect training samples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1CB37B-3257-4F12-BA3B-BC37B677B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3" y="3856785"/>
                <a:ext cx="2207964" cy="584775"/>
              </a:xfrm>
              <a:prstGeom prst="rect">
                <a:avLst/>
              </a:prstGeom>
              <a:blipFill>
                <a:blip r:embed="rId4"/>
                <a:stretch>
                  <a:fillRect t="-3125" r="-1105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3DAFF-7843-46F3-8E01-48596888465D}"/>
              </a:ext>
            </a:extLst>
          </p:cNvPr>
          <p:cNvCxnSpPr>
            <a:cxnSpLocks/>
            <a:stCxn id="20" idx="3"/>
          </p:cNvCxnSpPr>
          <p:nvPr/>
        </p:nvCxnSpPr>
        <p:spPr>
          <a:xfrm flipV="1">
            <a:off x="2292427" y="3745735"/>
            <a:ext cx="825346" cy="4034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D36DF36-E78E-4928-8365-BE01E906402C}"/>
              </a:ext>
            </a:extLst>
          </p:cNvPr>
          <p:cNvSpPr txBox="1"/>
          <p:nvPr/>
        </p:nvSpPr>
        <p:spPr>
          <a:xfrm>
            <a:off x="0" y="4684703"/>
            <a:ext cx="22079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High training error means residuals too hard (noisy) to make progress so stop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24A5532-2A02-4774-8BC8-20CCBABFC0BE}"/>
              </a:ext>
            </a:extLst>
          </p:cNvPr>
          <p:cNvCxnSpPr>
            <a:cxnSpLocks/>
            <a:stCxn id="32" idx="3"/>
          </p:cNvCxnSpPr>
          <p:nvPr/>
        </p:nvCxnSpPr>
        <p:spPr>
          <a:xfrm flipV="1">
            <a:off x="2207964" y="4260226"/>
            <a:ext cx="1065258" cy="96308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13D4A970-86F5-486B-A77A-355B0CE5ED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9410444"/>
              </p:ext>
            </p:extLst>
          </p:nvPr>
        </p:nvGraphicFramePr>
        <p:xfrm>
          <a:off x="8589817" y="760574"/>
          <a:ext cx="2025643" cy="1520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BA20C96-04C0-4645-8397-6B773902D83C}"/>
              </a:ext>
            </a:extLst>
          </p:cNvPr>
          <p:cNvCxnSpPr>
            <a:cxnSpLocks/>
          </p:cNvCxnSpPr>
          <p:nvPr/>
        </p:nvCxnSpPr>
        <p:spPr>
          <a:xfrm flipV="1">
            <a:off x="4751943" y="2290980"/>
            <a:ext cx="3837875" cy="215058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48DD94A-37C9-4F43-B3A4-5ED2ABB4AF4A}"/>
                  </a:ext>
                </a:extLst>
              </p:cNvPr>
              <p:cNvSpPr txBox="1"/>
              <p:nvPr/>
            </p:nvSpPr>
            <p:spPr>
              <a:xfrm>
                <a:off x="8682304" y="554196"/>
                <a:ext cx="19331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  <a:t>is error of model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48DD94A-37C9-4F43-B3A4-5ED2ABB4AF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2304" y="554196"/>
                <a:ext cx="1933157" cy="338554"/>
              </a:xfrm>
              <a:prstGeom prst="rect">
                <a:avLst/>
              </a:prstGeom>
              <a:blipFill>
                <a:blip r:embed="rId6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48171C6-DF5E-4419-A599-B8A558F0E04D}"/>
                  </a:ext>
                </a:extLst>
              </p:cNvPr>
              <p:cNvSpPr txBox="1"/>
              <p:nvPr/>
            </p:nvSpPr>
            <p:spPr>
              <a:xfrm>
                <a:off x="9027862" y="2952520"/>
                <a:ext cx="272885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  <a:t>Sample weight multiplied by:</a:t>
                </a:r>
                <a:b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  <a:t>     1 if wrong</a:t>
                </a:r>
              </a:p>
              <a:p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  <a:t>if correct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48171C6-DF5E-4419-A599-B8A558F0E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7862" y="2952520"/>
                <a:ext cx="2728851" cy="830997"/>
              </a:xfrm>
              <a:prstGeom prst="rect">
                <a:avLst/>
              </a:prstGeom>
              <a:blipFill>
                <a:blip r:embed="rId7"/>
                <a:stretch>
                  <a:fillRect l="-1339" t="-2190" b="-8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6CA9945-D1BA-4BE5-89E9-00D75E425D2E}"/>
              </a:ext>
            </a:extLst>
          </p:cNvPr>
          <p:cNvCxnSpPr>
            <a:cxnSpLocks/>
          </p:cNvCxnSpPr>
          <p:nvPr/>
        </p:nvCxnSpPr>
        <p:spPr>
          <a:xfrm flipH="1">
            <a:off x="6739234" y="3679109"/>
            <a:ext cx="2179547" cy="9497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78" name="Rectangle 7177">
                <a:extLst>
                  <a:ext uri="{FF2B5EF4-FFF2-40B4-BE49-F238E27FC236}">
                    <a16:creationId xmlns:a16="http://schemas.microsoft.com/office/drawing/2014/main" id="{E6EB9A5A-2086-4743-AEB5-DB0582C51976}"/>
                  </a:ext>
                </a:extLst>
              </p:cNvPr>
              <p:cNvSpPr/>
              <p:nvPr/>
            </p:nvSpPr>
            <p:spPr>
              <a:xfrm>
                <a:off x="9330328" y="2101264"/>
                <a:ext cx="36138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178" name="Rectangle 7177">
                <a:extLst>
                  <a:ext uri="{FF2B5EF4-FFF2-40B4-BE49-F238E27FC236}">
                    <a16:creationId xmlns:a16="http://schemas.microsoft.com/office/drawing/2014/main" id="{E6EB9A5A-2086-4743-AEB5-DB0582C519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0328" y="2101264"/>
                <a:ext cx="361381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1F57D4E-5AD9-466B-8D53-E93C311B10FF}"/>
                  </a:ext>
                </a:extLst>
              </p:cNvPr>
              <p:cNvSpPr/>
              <p:nvPr/>
            </p:nvSpPr>
            <p:spPr>
              <a:xfrm rot="16200000">
                <a:off x="8282977" y="1275364"/>
                <a:ext cx="3724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1F57D4E-5AD9-466B-8D53-E93C311B10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8282977" y="1275364"/>
                <a:ext cx="372474" cy="276999"/>
              </a:xfrm>
              <a:prstGeom prst="rect">
                <a:avLst/>
              </a:prstGeom>
              <a:blipFill>
                <a:blip r:embed="rId9"/>
                <a:stretch>
                  <a:fillRect r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1" name="Chart 50">
            <a:extLst>
              <a:ext uri="{FF2B5EF4-FFF2-40B4-BE49-F238E27FC236}">
                <a16:creationId xmlns:a16="http://schemas.microsoft.com/office/drawing/2014/main" id="{C03A47EB-7C7F-4C3F-8356-76F7664230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3126206"/>
              </p:ext>
            </p:extLst>
          </p:nvPr>
        </p:nvGraphicFramePr>
        <p:xfrm>
          <a:off x="9246987" y="4747185"/>
          <a:ext cx="2207964" cy="1629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5A326D50-6743-491E-890E-DEAD7762ADF6}"/>
                  </a:ext>
                </a:extLst>
              </p:cNvPr>
              <p:cNvSpPr/>
              <p:nvPr/>
            </p:nvSpPr>
            <p:spPr>
              <a:xfrm>
                <a:off x="10246872" y="6291388"/>
                <a:ext cx="3724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5A326D50-6743-491E-890E-DEAD7762AD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6872" y="6291388"/>
                <a:ext cx="372474" cy="276999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0F28FB4B-4924-4E63-A5EA-07E0647D1BD0}"/>
                  </a:ext>
                </a:extLst>
              </p:cNvPr>
              <p:cNvSpPr/>
              <p:nvPr/>
            </p:nvSpPr>
            <p:spPr>
              <a:xfrm rot="16200000">
                <a:off x="8782151" y="5262427"/>
                <a:ext cx="699487" cy="4862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sz="1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0F28FB4B-4924-4E63-A5EA-07E0647D1B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8782151" y="5262427"/>
                <a:ext cx="699487" cy="486287"/>
              </a:xfrm>
              <a:prstGeom prst="rect">
                <a:avLst/>
              </a:prstGeom>
              <a:blipFill>
                <a:blip r:embed="rId12"/>
                <a:stretch>
                  <a:fillRect r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0935C694-1BFF-45AC-A691-3B22A472DFB0}"/>
              </a:ext>
            </a:extLst>
          </p:cNvPr>
          <p:cNvSpPr txBox="1"/>
          <p:nvPr/>
        </p:nvSpPr>
        <p:spPr>
          <a:xfrm>
            <a:off x="9295394" y="4263228"/>
            <a:ext cx="2728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Final ensemble, each model votes based on accuracy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AF5E9C0-EC0A-4203-A28F-67EDFA6012AF}"/>
              </a:ext>
            </a:extLst>
          </p:cNvPr>
          <p:cNvCxnSpPr>
            <a:cxnSpLocks/>
          </p:cNvCxnSpPr>
          <p:nvPr/>
        </p:nvCxnSpPr>
        <p:spPr>
          <a:xfrm flipH="1">
            <a:off x="7720029" y="4987636"/>
            <a:ext cx="1198751" cy="12556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D2E65A37-134B-4607-A855-6B78290EAED3}"/>
                  </a:ext>
                </a:extLst>
              </p:cNvPr>
              <p:cNvSpPr txBox="1"/>
              <p:nvPr/>
            </p:nvSpPr>
            <p:spPr>
              <a:xfrm>
                <a:off x="166430" y="3048807"/>
                <a:ext cx="197569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  <a:t>Learn model</a:t>
                </a:r>
              </a:p>
              <a:p>
                <a:pPr algn="ctr"/>
                <a:r>
                  <a:rPr lang="en-US" sz="1600" dirty="0">
                    <a:solidFill>
                      <a:schemeClr val="bg1">
                        <a:lumMod val="50000"/>
                      </a:schemeClr>
                    </a:solidFill>
                  </a:rPr>
                  <a:t>using weightings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D2E65A37-134B-4607-A855-6B78290EA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30" y="3048807"/>
                <a:ext cx="1975692" cy="584775"/>
              </a:xfrm>
              <a:prstGeom prst="rect">
                <a:avLst/>
              </a:prstGeom>
              <a:blipFill>
                <a:blip r:embed="rId13"/>
                <a:stretch>
                  <a:fillRect t="-3125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A902B0B-47AA-40CB-82E7-FC62D1B0A66E}"/>
              </a:ext>
            </a:extLst>
          </p:cNvPr>
          <p:cNvCxnSpPr>
            <a:cxnSpLocks/>
          </p:cNvCxnSpPr>
          <p:nvPr/>
        </p:nvCxnSpPr>
        <p:spPr>
          <a:xfrm>
            <a:off x="1784397" y="3324159"/>
            <a:ext cx="1320525" cy="19278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2" grpId="0"/>
      <p:bldP spid="20" grpId="0"/>
      <p:bldP spid="32" grpId="0"/>
      <p:bldGraphic spid="36" grpId="0">
        <p:bldAsOne/>
      </p:bldGraphic>
      <p:bldP spid="40" grpId="0"/>
      <p:bldP spid="41" grpId="0"/>
      <p:bldP spid="7178" grpId="0"/>
      <p:bldP spid="50" grpId="0"/>
      <p:bldGraphic spid="51" grpId="0">
        <p:bldAsOne/>
      </p:bldGraphic>
      <p:bldP spid="52" grpId="0"/>
      <p:bldP spid="53" grpId="0"/>
      <p:bldP spid="54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F847B-65B2-41AC-99EC-A36FB2CD5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84"/>
            <a:ext cx="10515600" cy="868764"/>
          </a:xfrm>
        </p:spPr>
        <p:txBody>
          <a:bodyPr/>
          <a:lstStyle/>
          <a:p>
            <a:r>
              <a:rPr lang="en-US" dirty="0"/>
              <a:t>Example of boosting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C85D4DE1-1542-49B7-BACD-AEF0DDBA24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75687104"/>
                  </p:ext>
                </p:extLst>
              </p:nvPr>
            </p:nvGraphicFramePr>
            <p:xfrm>
              <a:off x="188699" y="1374442"/>
              <a:ext cx="1608204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8204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810063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C85D4DE1-1542-49B7-BACD-AEF0DDBA24D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75687104"/>
                  </p:ext>
                </p:extLst>
              </p:nvPr>
            </p:nvGraphicFramePr>
            <p:xfrm>
              <a:off x="188699" y="1374442"/>
              <a:ext cx="1608204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8204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b="-3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100000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200000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300000" b="-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100636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" name="Picture 2" descr="image30">
            <a:extLst>
              <a:ext uri="{FF2B5EF4-FFF2-40B4-BE49-F238E27FC236}">
                <a16:creationId xmlns:a16="http://schemas.microsoft.com/office/drawing/2014/main" id="{5827BD2D-103E-45C3-9DB5-CE2D939CA083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1" t="9265" r="13802" b="11401"/>
          <a:stretch/>
        </p:blipFill>
        <p:spPr bwMode="auto">
          <a:xfrm>
            <a:off x="7832993" y="3588947"/>
            <a:ext cx="4359007" cy="3180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E8EE1507-0B6F-447D-975E-789B2B3A86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28830182"/>
                  </p:ext>
                </p:extLst>
              </p:nvPr>
            </p:nvGraphicFramePr>
            <p:xfrm>
              <a:off x="1552955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.25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.25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.25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.25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E8EE1507-0B6F-447D-975E-789B2B3A86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28830182"/>
                  </p:ext>
                </p:extLst>
              </p:nvPr>
            </p:nvGraphicFramePr>
            <p:xfrm>
              <a:off x="1552955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t="-10000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t="-200000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t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08F99C8-A48C-4DB0-B549-AFEF5CC00D93}"/>
                  </a:ext>
                </a:extLst>
              </p:cNvPr>
              <p:cNvSpPr txBox="1"/>
              <p:nvPr/>
            </p:nvSpPr>
            <p:spPr>
              <a:xfrm>
                <a:off x="847569" y="939008"/>
                <a:ext cx="363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08F99C8-A48C-4DB0-B549-AFEF5CC00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69" y="939008"/>
                <a:ext cx="36388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72BC2DF-A386-4A72-8DD1-D2F215354753}"/>
                  </a:ext>
                </a:extLst>
              </p:cNvPr>
              <p:cNvSpPr txBox="1"/>
              <p:nvPr/>
            </p:nvSpPr>
            <p:spPr>
              <a:xfrm>
                <a:off x="1923330" y="916974"/>
                <a:ext cx="4605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72BC2DF-A386-4A72-8DD1-D2F2153547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330" y="916974"/>
                <a:ext cx="460511" cy="369332"/>
              </a:xfrm>
              <a:prstGeom prst="rect">
                <a:avLst/>
              </a:prstGeom>
              <a:blipFill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6162A51-971A-4719-A66D-37F2F08EBBFF}"/>
                  </a:ext>
                </a:extLst>
              </p:cNvPr>
              <p:cNvSpPr/>
              <p:nvPr/>
            </p:nvSpPr>
            <p:spPr>
              <a:xfrm>
                <a:off x="2795588" y="1692462"/>
                <a:ext cx="572876" cy="476480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6162A51-971A-4719-A66D-37F2F08EBB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588" y="1692462"/>
                <a:ext cx="572876" cy="4764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49B6CB98-A19C-4334-9D0B-4AE0507F63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15034287"/>
                  </p:ext>
                </p:extLst>
              </p:nvPr>
            </p:nvGraphicFramePr>
            <p:xfrm>
              <a:off x="3354749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722187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49B6CB98-A19C-4334-9D0B-4AE0507F63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15034287"/>
                  </p:ext>
                </p:extLst>
              </p:nvPr>
            </p:nvGraphicFramePr>
            <p:xfrm>
              <a:off x="3354749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t="-10000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t="-200000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t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722187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973151-6E7A-4D09-BF7F-FAE3C212E897}"/>
                  </a:ext>
                </a:extLst>
              </p:cNvPr>
              <p:cNvSpPr txBox="1"/>
              <p:nvPr/>
            </p:nvSpPr>
            <p:spPr>
              <a:xfrm>
                <a:off x="3354749" y="939008"/>
                <a:ext cx="12906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973151-6E7A-4D09-BF7F-FAE3C212E8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749" y="939008"/>
                <a:ext cx="1290610" cy="369332"/>
              </a:xfrm>
              <a:prstGeom prst="rect">
                <a:avLst/>
              </a:prstGeom>
              <a:blipFill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603D945-BF12-4DBF-A85A-AFC105418393}"/>
                  </a:ext>
                </a:extLst>
              </p:cNvPr>
              <p:cNvSpPr txBox="1"/>
              <p:nvPr/>
            </p:nvSpPr>
            <p:spPr>
              <a:xfrm>
                <a:off x="4267663" y="2622772"/>
                <a:ext cx="110421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.25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=.33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603D945-BF12-4DBF-A85A-AFC105418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663" y="2622772"/>
                <a:ext cx="1104212" cy="646331"/>
              </a:xfrm>
              <a:prstGeom prst="rect">
                <a:avLst/>
              </a:prstGeom>
              <a:blipFill>
                <a:blip r:embed="rId11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596363A5-7280-4419-A0AC-692F829A465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9743428"/>
                  </p:ext>
                </p:extLst>
              </p:nvPr>
            </p:nvGraphicFramePr>
            <p:xfrm>
              <a:off x="5043553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.08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.25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.08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.08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596363A5-7280-4419-A0AC-692F829A465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9743428"/>
                  </p:ext>
                </p:extLst>
              </p:nvPr>
            </p:nvGraphicFramePr>
            <p:xfrm>
              <a:off x="5043553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2"/>
                          <a:stretch>
                            <a:fillRect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2"/>
                          <a:stretch>
                            <a:fillRect t="-10000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2"/>
                          <a:stretch>
                            <a:fillRect t="-200000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2"/>
                          <a:stretch>
                            <a:fillRect t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DCB80F-FAEA-4777-8355-825FE69CFEE6}"/>
                  </a:ext>
                </a:extLst>
              </p:cNvPr>
              <p:cNvSpPr txBox="1"/>
              <p:nvPr/>
            </p:nvSpPr>
            <p:spPr>
              <a:xfrm>
                <a:off x="5413928" y="916974"/>
                <a:ext cx="5071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DCB80F-FAEA-4777-8355-825FE69CFE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928" y="916974"/>
                <a:ext cx="507127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08E72087-332E-4DCB-A0CC-E7FE07E5079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007535"/>
                  </p:ext>
                </p:extLst>
              </p:nvPr>
            </p:nvGraphicFramePr>
            <p:xfrm>
              <a:off x="6246067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.166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.50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.166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.166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08E72087-332E-4DCB-A0CC-E7FE07E5079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007535"/>
                  </p:ext>
                </p:extLst>
              </p:nvPr>
            </p:nvGraphicFramePr>
            <p:xfrm>
              <a:off x="6246067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t="-10000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t="-200000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t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744A3B1-5B21-4889-969F-3EB0202B18CD}"/>
                  </a:ext>
                </a:extLst>
              </p:cNvPr>
              <p:cNvSpPr txBox="1"/>
              <p:nvPr/>
            </p:nvSpPr>
            <p:spPr>
              <a:xfrm>
                <a:off x="6616442" y="916974"/>
                <a:ext cx="4658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744A3B1-5B21-4889-969F-3EB0202B1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6442" y="916974"/>
                <a:ext cx="465832" cy="369332"/>
              </a:xfrm>
              <a:prstGeom prst="rect">
                <a:avLst/>
              </a:prstGeom>
              <a:blipFill>
                <a:blip r:embed="rId1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C0F04B7-1B31-448F-B435-43A64580A4D5}"/>
                  </a:ext>
                </a:extLst>
              </p:cNvPr>
              <p:cNvSpPr/>
              <p:nvPr/>
            </p:nvSpPr>
            <p:spPr>
              <a:xfrm>
                <a:off x="7464901" y="1689487"/>
                <a:ext cx="572876" cy="476480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C0F04B7-1B31-448F-B435-43A64580A4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4901" y="1689487"/>
                <a:ext cx="572876" cy="47648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Table 17">
                <a:extLst>
                  <a:ext uri="{FF2B5EF4-FFF2-40B4-BE49-F238E27FC236}">
                    <a16:creationId xmlns:a16="http://schemas.microsoft.com/office/drawing/2014/main" id="{02717D58-5D93-4940-8827-FE831200F4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3231980"/>
                  </p:ext>
                </p:extLst>
              </p:nvPr>
            </p:nvGraphicFramePr>
            <p:xfrm>
              <a:off x="8079147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722187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Table 17">
                <a:extLst>
                  <a:ext uri="{FF2B5EF4-FFF2-40B4-BE49-F238E27FC236}">
                    <a16:creationId xmlns:a16="http://schemas.microsoft.com/office/drawing/2014/main" id="{02717D58-5D93-4940-8827-FE831200F4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3231980"/>
                  </p:ext>
                </p:extLst>
              </p:nvPr>
            </p:nvGraphicFramePr>
            <p:xfrm>
              <a:off x="8079147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t="-10000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t="-200000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t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722187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3934BE2-27B8-4D94-B065-C398CE969885}"/>
                  </a:ext>
                </a:extLst>
              </p:cNvPr>
              <p:cNvSpPr txBox="1"/>
              <p:nvPr/>
            </p:nvSpPr>
            <p:spPr>
              <a:xfrm>
                <a:off x="8079147" y="939008"/>
                <a:ext cx="12959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3934BE2-27B8-4D94-B065-C398CE9698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9147" y="939008"/>
                <a:ext cx="1295931" cy="369332"/>
              </a:xfrm>
              <a:prstGeom prst="rect">
                <a:avLst/>
              </a:prstGeom>
              <a:blipFill>
                <a:blip r:embed="rId1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Table 19">
                <a:extLst>
                  <a:ext uri="{FF2B5EF4-FFF2-40B4-BE49-F238E27FC236}">
                    <a16:creationId xmlns:a16="http://schemas.microsoft.com/office/drawing/2014/main" id="{6AE2291C-50CA-44B5-BAB5-D73FF3DB9E9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54627523"/>
                  </p:ext>
                </p:extLst>
              </p:nvPr>
            </p:nvGraphicFramePr>
            <p:xfrm>
              <a:off x="9666545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.026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.50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.026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.026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Table 19">
                <a:extLst>
                  <a:ext uri="{FF2B5EF4-FFF2-40B4-BE49-F238E27FC236}">
                    <a16:creationId xmlns:a16="http://schemas.microsoft.com/office/drawing/2014/main" id="{6AE2291C-50CA-44B5-BAB5-D73FF3DB9E9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54627523"/>
                  </p:ext>
                </p:extLst>
              </p:nvPr>
            </p:nvGraphicFramePr>
            <p:xfrm>
              <a:off x="9666545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t="-10000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t="-200000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t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776ED87-10D4-44EE-B65F-B5B631D549FA}"/>
                  </a:ext>
                </a:extLst>
              </p:cNvPr>
              <p:cNvSpPr txBox="1"/>
              <p:nvPr/>
            </p:nvSpPr>
            <p:spPr>
              <a:xfrm>
                <a:off x="10036920" y="916974"/>
                <a:ext cx="5071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776ED87-10D4-44EE-B65F-B5B631D54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6920" y="916974"/>
                <a:ext cx="507127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0FA45045-F436-4E8B-B194-9F73CFC4763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84132077"/>
                  </p:ext>
                </p:extLst>
              </p:nvPr>
            </p:nvGraphicFramePr>
            <p:xfrm>
              <a:off x="10869059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.045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.86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.045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.045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0FA45045-F436-4E8B-B194-9F73CFC4763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84132077"/>
                  </p:ext>
                </p:extLst>
              </p:nvPr>
            </p:nvGraphicFramePr>
            <p:xfrm>
              <a:off x="10869059" y="1374442"/>
              <a:ext cx="120126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263">
                      <a:extLst>
                        <a:ext uri="{9D8B030D-6E8A-4147-A177-3AD203B41FA5}">
                          <a16:colId xmlns:a16="http://schemas.microsoft.com/office/drawing/2014/main" val="1973000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0"/>
                          <a:stretch>
                            <a:fillRect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717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0"/>
                          <a:stretch>
                            <a:fillRect t="-10000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2261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0"/>
                          <a:stretch>
                            <a:fillRect t="-200000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5467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0"/>
                          <a:stretch>
                            <a:fillRect t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798995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BEE8075-8211-4BB7-8A6F-5D7C5F7E0993}"/>
                  </a:ext>
                </a:extLst>
              </p:cNvPr>
              <p:cNvSpPr txBox="1"/>
              <p:nvPr/>
            </p:nvSpPr>
            <p:spPr>
              <a:xfrm>
                <a:off x="11239434" y="916974"/>
                <a:ext cx="4658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BEE8075-8211-4BB7-8A6F-5D7C5F7E0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9434" y="916974"/>
                <a:ext cx="465832" cy="369332"/>
              </a:xfrm>
              <a:prstGeom prst="rect">
                <a:avLst/>
              </a:prstGeom>
              <a:blipFill>
                <a:blip r:embed="rId2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43BB2AF-66FD-4A39-B083-044CE7A96228}"/>
                  </a:ext>
                </a:extLst>
              </p:cNvPr>
              <p:cNvSpPr txBox="1"/>
              <p:nvPr/>
            </p:nvSpPr>
            <p:spPr>
              <a:xfrm>
                <a:off x="8868278" y="2622772"/>
                <a:ext cx="110953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.25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=.33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43BB2AF-66FD-4A39-B083-044CE7A962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278" y="2622772"/>
                <a:ext cx="1109535" cy="646331"/>
              </a:xfrm>
              <a:prstGeom prst="rect">
                <a:avLst/>
              </a:prstGeom>
              <a:blipFill>
                <a:blip r:embed="rId22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08D7AA1-438A-487E-B5A9-E60EB5B1AE07}"/>
                  </a:ext>
                </a:extLst>
              </p:cNvPr>
              <p:cNvSpPr txBox="1"/>
              <p:nvPr/>
            </p:nvSpPr>
            <p:spPr>
              <a:xfrm>
                <a:off x="547070" y="4098275"/>
                <a:ext cx="6404510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𝑛𝑒𝑤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𝑛𝑒𝑤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𝑛𝑒𝑤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))&gt; .5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𝑒𝑙𝑠𝑒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0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08D7AA1-438A-487E-B5A9-E60EB5B1AE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70" y="4098275"/>
                <a:ext cx="6404510" cy="56707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F66A931-E1DA-43AB-9ACA-D0962A9F14B5}"/>
              </a:ext>
            </a:extLst>
          </p:cNvPr>
          <p:cNvCxnSpPr>
            <a:cxnSpLocks/>
          </p:cNvCxnSpPr>
          <p:nvPr/>
        </p:nvCxnSpPr>
        <p:spPr>
          <a:xfrm flipH="1">
            <a:off x="2949761" y="2401677"/>
            <a:ext cx="132266" cy="183981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F7106A7-B783-4B18-8FE1-BE44428F0DAB}"/>
              </a:ext>
            </a:extLst>
          </p:cNvPr>
          <p:cNvCxnSpPr>
            <a:cxnSpLocks/>
          </p:cNvCxnSpPr>
          <p:nvPr/>
        </p:nvCxnSpPr>
        <p:spPr>
          <a:xfrm flipH="1">
            <a:off x="2945838" y="3229247"/>
            <a:ext cx="1456215" cy="138369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879543C-4731-4A23-8ADF-9CC57B08B1D9}"/>
              </a:ext>
            </a:extLst>
          </p:cNvPr>
          <p:cNvCxnSpPr>
            <a:cxnSpLocks/>
          </p:cNvCxnSpPr>
          <p:nvPr/>
        </p:nvCxnSpPr>
        <p:spPr>
          <a:xfrm flipH="1">
            <a:off x="4828734" y="2360515"/>
            <a:ext cx="2636167" cy="188097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78C9040-9D2D-45CF-8A09-260AF9E6782F}"/>
              </a:ext>
            </a:extLst>
          </p:cNvPr>
          <p:cNvCxnSpPr>
            <a:cxnSpLocks/>
          </p:cNvCxnSpPr>
          <p:nvPr/>
        </p:nvCxnSpPr>
        <p:spPr>
          <a:xfrm flipH="1">
            <a:off x="4645359" y="3174626"/>
            <a:ext cx="4222920" cy="138671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Chart 34">
            <a:extLst>
              <a:ext uri="{FF2B5EF4-FFF2-40B4-BE49-F238E27FC236}">
                <a16:creationId xmlns:a16="http://schemas.microsoft.com/office/drawing/2014/main" id="{4940E97D-3C11-4ABC-BD71-BE79680944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5529232"/>
              </p:ext>
            </p:extLst>
          </p:nvPr>
        </p:nvGraphicFramePr>
        <p:xfrm>
          <a:off x="793623" y="4970696"/>
          <a:ext cx="2207964" cy="1629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4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09E846B-C576-4415-92A9-6A5707AA45DC}"/>
                  </a:ext>
                </a:extLst>
              </p:cNvPr>
              <p:cNvSpPr/>
              <p:nvPr/>
            </p:nvSpPr>
            <p:spPr>
              <a:xfrm>
                <a:off x="1793508" y="6514899"/>
                <a:ext cx="3724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1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09E846B-C576-4415-92A9-6A5707AA45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508" y="6514899"/>
                <a:ext cx="372474" cy="276999"/>
              </a:xfrm>
              <a:prstGeom prst="rect">
                <a:avLst/>
              </a:prstGeom>
              <a:blipFill>
                <a:blip r:embed="rId2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81B78FF6-4D53-4771-B167-FFE1F564A08C}"/>
                  </a:ext>
                </a:extLst>
              </p:cNvPr>
              <p:cNvSpPr/>
              <p:nvPr/>
            </p:nvSpPr>
            <p:spPr>
              <a:xfrm rot="16200000">
                <a:off x="328787" y="5485938"/>
                <a:ext cx="699487" cy="4862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sz="1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81B78FF6-4D53-4771-B167-FFE1F564A0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28787" y="5485938"/>
                <a:ext cx="699487" cy="486287"/>
              </a:xfrm>
              <a:prstGeom prst="rect">
                <a:avLst/>
              </a:prstGeom>
              <a:blipFill>
                <a:blip r:embed="rId26"/>
                <a:stretch>
                  <a:fillRect r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3F60BE-0799-457A-906B-E6E95B726DBC}"/>
                  </a:ext>
                </a:extLst>
              </p:cNvPr>
              <p:cNvSpPr txBox="1"/>
              <p:nvPr/>
            </p:nvSpPr>
            <p:spPr>
              <a:xfrm>
                <a:off x="401756" y="2978479"/>
                <a:ext cx="1039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All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3F60BE-0799-457A-906B-E6E95B726D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56" y="2978479"/>
                <a:ext cx="1039836" cy="369332"/>
              </a:xfrm>
              <a:prstGeom prst="rect">
                <a:avLst/>
              </a:prstGeom>
              <a:blipFill>
                <a:blip r:embed="rId27"/>
                <a:stretch>
                  <a:fillRect l="-529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val 25">
            <a:extLst>
              <a:ext uri="{FF2B5EF4-FFF2-40B4-BE49-F238E27FC236}">
                <a16:creationId xmlns:a16="http://schemas.microsoft.com/office/drawing/2014/main" id="{831447C9-19E3-4E17-9F09-071CAFA5C880}"/>
              </a:ext>
            </a:extLst>
          </p:cNvPr>
          <p:cNvSpPr/>
          <p:nvPr/>
        </p:nvSpPr>
        <p:spPr>
          <a:xfrm>
            <a:off x="7309816" y="1722661"/>
            <a:ext cx="4588314" cy="3290911"/>
          </a:xfrm>
          <a:prstGeom prst="ellipse">
            <a:avLst/>
          </a:prstGeom>
          <a:solidFill>
            <a:srgbClr val="FF0909">
              <a:alpha val="1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E2 should be weighted?</a:t>
            </a:r>
          </a:p>
        </p:txBody>
      </p:sp>
    </p:spTree>
    <p:extLst>
      <p:ext uri="{BB962C8B-B14F-4D97-AF65-F5344CB8AC3E}">
        <p14:creationId xmlns:p14="http://schemas.microsoft.com/office/powerpoint/2010/main" val="110478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1" grpId="0"/>
      <p:bldP spid="12" grpId="0"/>
      <p:bldP spid="14" grpId="0"/>
      <p:bldP spid="16" grpId="0"/>
      <p:bldP spid="17" grpId="0" animBg="1"/>
      <p:bldP spid="19" grpId="0"/>
      <p:bldP spid="21" grpId="0"/>
      <p:bldP spid="23" grpId="0"/>
      <p:bldP spid="24" grpId="0"/>
      <p:bldP spid="2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3317</TotalTime>
  <Words>737</Words>
  <Application>Microsoft Office PowerPoint</Application>
  <PresentationFormat>Widescreen</PresentationFormat>
  <Paragraphs>178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Ensembles Part 2 – Boosting</vt:lpstr>
      <vt:lpstr>Ensemble Overview</vt:lpstr>
      <vt:lpstr>Approaches to Ensembles</vt:lpstr>
      <vt:lpstr>Another Ensemble Example</vt:lpstr>
      <vt:lpstr>Boosting Concept</vt:lpstr>
      <vt:lpstr>Boosting Sketch</vt:lpstr>
      <vt:lpstr>Reweighting Training Data</vt:lpstr>
      <vt:lpstr>PowerPoint Presentation</vt:lpstr>
      <vt:lpstr>Example of boosting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Ensembles</dc:title>
  <dc:creator>Geoff Hulten</dc:creator>
  <cp:lastModifiedBy>Geoff Hulten</cp:lastModifiedBy>
  <cp:revision>87</cp:revision>
  <dcterms:created xsi:type="dcterms:W3CDTF">2018-10-14T16:58:42Z</dcterms:created>
  <dcterms:modified xsi:type="dcterms:W3CDTF">2019-12-07T23:38:32Z</dcterms:modified>
</cp:coreProperties>
</file>